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7"/>
  </p:notesMasterIdLst>
  <p:sldIdLst>
    <p:sldId id="261" r:id="rId5"/>
    <p:sldId id="257" r:id="rId6"/>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FA5D6-CC91-179D-4B92-E5393FCC7915}" v="918" dt="2024-12-11T16:32:57.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3691742-AF24-3F48-8988-88FE063230B9}" type="datetimeFigureOut">
              <a:rPr lang="en-US" smtClean="0"/>
              <a:t>12/19/2024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AA24E359-4F72-D540-A841-224D4847B929}" type="slidenum">
              <a:rPr lang="en-US" smtClean="0"/>
              <a:t>‹#›</a:t>
            </a:fld>
            <a:endParaRPr lang="en-US"/>
          </a:p>
        </p:txBody>
      </p:sp>
    </p:spTree>
    <p:extLst>
      <p:ext uri="{BB962C8B-B14F-4D97-AF65-F5344CB8AC3E}">
        <p14:creationId xmlns:p14="http://schemas.microsoft.com/office/powerpoint/2010/main" val="89127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406B2-C65F-93B7-54B8-2A0A0A7BFE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B827A-C9B6-CB39-3679-0D2AA09A7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8D590-F64B-3D9D-2B56-4C4DFC5EB2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82841F-E3C3-5053-D8C0-6FDB3F614DB8}"/>
              </a:ext>
            </a:extLst>
          </p:cNvPr>
          <p:cNvSpPr>
            <a:spLocks noGrp="1"/>
          </p:cNvSpPr>
          <p:nvPr>
            <p:ph type="sldNum" sz="quarter" idx="5"/>
          </p:nvPr>
        </p:nvSpPr>
        <p:spPr/>
        <p:txBody>
          <a:bodyPr/>
          <a:lstStyle/>
          <a:p>
            <a:fld id="{AA24E359-4F72-D540-A841-224D4847B929}" type="slidenum">
              <a:rPr lang="en-US" smtClean="0"/>
              <a:t>1</a:t>
            </a:fld>
            <a:endParaRPr lang="en-US"/>
          </a:p>
        </p:txBody>
      </p:sp>
    </p:spTree>
    <p:extLst>
      <p:ext uri="{BB962C8B-B14F-4D97-AF65-F5344CB8AC3E}">
        <p14:creationId xmlns:p14="http://schemas.microsoft.com/office/powerpoint/2010/main" val="164052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F9869-42FF-A1EB-165B-15C4F0CD2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A7A52B-96F2-9B6D-FBA1-E263BE13A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535421-373D-6463-A90B-4DCD931A00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FF3A23-92D6-8DFC-3F4D-F4D06BE2A0FD}"/>
              </a:ext>
            </a:extLst>
          </p:cNvPr>
          <p:cNvSpPr>
            <a:spLocks noGrp="1"/>
          </p:cNvSpPr>
          <p:nvPr>
            <p:ph type="sldNum" sz="quarter" idx="5"/>
          </p:nvPr>
        </p:nvSpPr>
        <p:spPr/>
        <p:txBody>
          <a:bodyPr/>
          <a:lstStyle/>
          <a:p>
            <a:fld id="{AA24E359-4F72-D540-A841-224D4847B929}" type="slidenum">
              <a:rPr lang="en-US" smtClean="0"/>
              <a:t>2</a:t>
            </a:fld>
            <a:endParaRPr lang="en-US"/>
          </a:p>
        </p:txBody>
      </p:sp>
    </p:spTree>
    <p:extLst>
      <p:ext uri="{BB962C8B-B14F-4D97-AF65-F5344CB8AC3E}">
        <p14:creationId xmlns:p14="http://schemas.microsoft.com/office/powerpoint/2010/main" val="67561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230351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20077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075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3706142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113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203018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81092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52934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7732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76809E-57E0-9A42-B73C-06CC83159D60}"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13334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A76809E-57E0-9A42-B73C-06CC83159D60}"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182338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A76809E-57E0-9A42-B73C-06CC83159D60}"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26963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A76809E-57E0-9A42-B73C-06CC83159D60}"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232827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6809E-57E0-9A42-B73C-06CC83159D60}"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177250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A76809E-57E0-9A42-B73C-06CC83159D60}"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22835-AB1F-3141-A443-78B0A9465602}" type="slidenum">
              <a:rPr lang="en-US" smtClean="0"/>
              <a:t>‹#›</a:t>
            </a:fld>
            <a:endParaRPr lang="en-US"/>
          </a:p>
        </p:txBody>
      </p:sp>
    </p:spTree>
    <p:extLst>
      <p:ext uri="{BB962C8B-B14F-4D97-AF65-F5344CB8AC3E}">
        <p14:creationId xmlns:p14="http://schemas.microsoft.com/office/powerpoint/2010/main" val="261899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22835-AB1F-3141-A443-78B0A9465602}" type="slidenum">
              <a:rPr lang="en-US" smtClean="0"/>
              <a:t>‹#›</a:t>
            </a:fld>
            <a:endParaRPr lang="en-US"/>
          </a:p>
        </p:txBody>
      </p:sp>
      <p:sp>
        <p:nvSpPr>
          <p:cNvPr id="5" name="Date Placeholder 4"/>
          <p:cNvSpPr>
            <a:spLocks noGrp="1"/>
          </p:cNvSpPr>
          <p:nvPr>
            <p:ph type="dt" sz="half" idx="10"/>
          </p:nvPr>
        </p:nvSpPr>
        <p:spPr/>
        <p:txBody>
          <a:bodyPr/>
          <a:lstStyle/>
          <a:p>
            <a:fld id="{FA76809E-57E0-9A42-B73C-06CC83159D60}" type="datetimeFigureOut">
              <a:rPr lang="en-US" smtClean="0"/>
              <a:t>12/19/2024</a:t>
            </a:fld>
            <a:endParaRPr lang="en-US"/>
          </a:p>
        </p:txBody>
      </p:sp>
    </p:spTree>
    <p:extLst>
      <p:ext uri="{BB962C8B-B14F-4D97-AF65-F5344CB8AC3E}">
        <p14:creationId xmlns:p14="http://schemas.microsoft.com/office/powerpoint/2010/main" val="400867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76809E-57E0-9A42-B73C-06CC83159D60}" type="datetimeFigureOut">
              <a:rPr lang="en-US" smtClean="0"/>
              <a:t>12/19/2024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5522835-AB1F-3141-A443-78B0A9465602}" type="slidenum">
              <a:rPr lang="en-US" smtClean="0"/>
              <a:t>‹#›</a:t>
            </a:fld>
            <a:endParaRPr lang="en-US"/>
          </a:p>
        </p:txBody>
      </p:sp>
    </p:spTree>
    <p:extLst>
      <p:ext uri="{BB962C8B-B14F-4D97-AF65-F5344CB8AC3E}">
        <p14:creationId xmlns:p14="http://schemas.microsoft.com/office/powerpoint/2010/main" val="41672170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F627C-06E4-E77F-B830-C005E43EAE0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6CA2CF5-0905-8F45-CB2F-CCDE6CD8F8C4}"/>
              </a:ext>
            </a:extLst>
          </p:cNvPr>
          <p:cNvSpPr/>
          <p:nvPr/>
        </p:nvSpPr>
        <p:spPr>
          <a:xfrm>
            <a:off x="346364" y="360218"/>
            <a:ext cx="11499272" cy="6355892"/>
          </a:xfrm>
          <a:prstGeom prst="rect">
            <a:avLst/>
          </a:prstGeom>
          <a:solidFill>
            <a:schemeClr val="bg1"/>
          </a:solid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8FDC35BF-0D51-04E8-3631-7D470218E3D7}"/>
              </a:ext>
            </a:extLst>
          </p:cNvPr>
          <p:cNvSpPr/>
          <p:nvPr/>
        </p:nvSpPr>
        <p:spPr>
          <a:xfrm>
            <a:off x="1037012" y="360218"/>
            <a:ext cx="10117976" cy="584775"/>
          </a:xfrm>
          <a:prstGeom prst="rect">
            <a:avLst/>
          </a:prstGeom>
          <a:noFill/>
        </p:spPr>
        <p:txBody>
          <a:bodyPr wrap="square" lIns="91440" tIns="45720" rIns="91440" bIns="45720">
            <a:spAutoFit/>
          </a:bodyPr>
          <a:lstStyle/>
          <a:p>
            <a:pPr algn="ctr"/>
            <a:endParaRPr lang="en-GB" sz="3200" b="1" cap="none" spc="0">
              <a:ln w="22225">
                <a:solidFill>
                  <a:schemeClr val="accent2"/>
                </a:solidFill>
                <a:prstDash val="solid"/>
              </a:ln>
              <a:solidFill>
                <a:schemeClr val="accent2">
                  <a:lumMod val="40000"/>
                  <a:lumOff val="60000"/>
                </a:schemeClr>
              </a:solidFill>
              <a:effectLst/>
            </a:endParaRPr>
          </a:p>
        </p:txBody>
      </p:sp>
      <p:sp>
        <p:nvSpPr>
          <p:cNvPr id="14" name="Rectangle 13">
            <a:extLst>
              <a:ext uri="{FF2B5EF4-FFF2-40B4-BE49-F238E27FC236}">
                <a16:creationId xmlns:a16="http://schemas.microsoft.com/office/drawing/2014/main" id="{6F58C8E7-6C07-3E7B-102C-765D6565A615}"/>
              </a:ext>
            </a:extLst>
          </p:cNvPr>
          <p:cNvSpPr/>
          <p:nvPr/>
        </p:nvSpPr>
        <p:spPr>
          <a:xfrm>
            <a:off x="346362" y="325973"/>
            <a:ext cx="11499271" cy="907941"/>
          </a:xfrm>
          <a:prstGeom prst="rect">
            <a:avLst/>
          </a:prstGeom>
          <a:noFill/>
        </p:spPr>
        <p:txBody>
          <a:bodyPr wrap="square" lIns="91440" tIns="45720" rIns="91440" bIns="45720">
            <a:spAutoFit/>
          </a:bodyPr>
          <a:lstStyle/>
          <a:p>
            <a:pPr algn="ctr"/>
            <a:r>
              <a:rPr lang="en-GB" sz="3200" b="1" kern="100" dirty="0">
                <a:ln w="22225">
                  <a:solidFill>
                    <a:srgbClr val="0070C0"/>
                  </a:solidFill>
                  <a:prstDash val="solid"/>
                </a:ln>
                <a:solidFill>
                  <a:srgbClr val="002060"/>
                </a:solidFill>
                <a:latin typeface="Century Gothic" panose="020B0502020202020204" pitchFamily="34" charset="0"/>
                <a:ea typeface="Aptos" panose="020B0004020202020204" pitchFamily="34" charset="0"/>
                <a:cs typeface="Times New Roman" panose="02020603050405020304" pitchFamily="18" charset="0"/>
              </a:rPr>
              <a:t>My Country – The UK (Year 4)</a:t>
            </a:r>
          </a:p>
          <a:p>
            <a:pPr algn="ctr"/>
            <a:r>
              <a:rPr lang="en-GB" sz="2100" b="1" kern="100" dirty="0">
                <a:ln w="22225">
                  <a:noFill/>
                  <a:prstDash val="solid"/>
                </a:ln>
                <a:solidFill>
                  <a:srgbClr val="0070C0"/>
                </a:solidFill>
                <a:latin typeface="Century Gothic" panose="020B0502020202020204" pitchFamily="34" charset="0"/>
                <a:ea typeface="Aptos" panose="020B0004020202020204" pitchFamily="34" charset="0"/>
                <a:cs typeface="Times New Roman" panose="02020603050405020304" pitchFamily="18" charset="0"/>
              </a:rPr>
              <a:t>Who were the Anglo-Saxons and Vikings and why did they invade and settle in Britain?</a:t>
            </a:r>
          </a:p>
        </p:txBody>
      </p:sp>
      <p:graphicFrame>
        <p:nvGraphicFramePr>
          <p:cNvPr id="18" name="Table 17">
            <a:extLst>
              <a:ext uri="{FF2B5EF4-FFF2-40B4-BE49-F238E27FC236}">
                <a16:creationId xmlns:a16="http://schemas.microsoft.com/office/drawing/2014/main" id="{255ED11D-F5DD-016E-E5A8-2F7156B7F3EB}"/>
              </a:ext>
            </a:extLst>
          </p:cNvPr>
          <p:cNvGraphicFramePr>
            <a:graphicFrameLocks noGrp="1"/>
          </p:cNvGraphicFramePr>
          <p:nvPr>
            <p:extLst>
              <p:ext uri="{D42A27DB-BD31-4B8C-83A1-F6EECF244321}">
                <p14:modId xmlns:p14="http://schemas.microsoft.com/office/powerpoint/2010/main" val="570001344"/>
              </p:ext>
            </p:extLst>
          </p:nvPr>
        </p:nvGraphicFramePr>
        <p:xfrm>
          <a:off x="451140" y="3052703"/>
          <a:ext cx="6123081" cy="3568814"/>
        </p:xfrm>
        <a:graphic>
          <a:graphicData uri="http://schemas.openxmlformats.org/drawingml/2006/table">
            <a:tbl>
              <a:tblPr firstRow="1" bandRow="1">
                <a:tableStyleId>{5C22544A-7EE6-4342-B048-85BDC9FD1C3A}</a:tableStyleId>
              </a:tblPr>
              <a:tblGrid>
                <a:gridCol w="6123081">
                  <a:extLst>
                    <a:ext uri="{9D8B030D-6E8A-4147-A177-3AD203B41FA5}">
                      <a16:colId xmlns:a16="http://schemas.microsoft.com/office/drawing/2014/main" val="3372102832"/>
                    </a:ext>
                  </a:extLst>
                </a:gridCol>
              </a:tblGrid>
              <a:tr h="526117">
                <a:tc>
                  <a:txBody>
                    <a:bodyPr/>
                    <a:lstStyle/>
                    <a:p>
                      <a:pPr algn="ctr"/>
                      <a:r>
                        <a:rPr lang="en-US" sz="1400" b="1" u="none" dirty="0">
                          <a:latin typeface="+mj-lt"/>
                        </a:rPr>
                        <a:t>Key Questions</a:t>
                      </a:r>
                    </a:p>
                  </a:txBody>
                  <a:tcPr/>
                </a:tc>
                <a:extLst>
                  <a:ext uri="{0D108BD9-81ED-4DB2-BD59-A6C34878D82A}">
                    <a16:rowId xmlns:a16="http://schemas.microsoft.com/office/drawing/2014/main" val="1755923684"/>
                  </a:ext>
                </a:extLst>
              </a:tr>
              <a:tr h="6138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entury Gothic" panose="020B0502020202020204" pitchFamily="34" charset="0"/>
                          <a:ea typeface="+mn-ea"/>
                          <a:cs typeface="+mn-cs"/>
                        </a:rPr>
                        <a:t>What was life like in England after the fall of the Roman Empire?</a:t>
                      </a:r>
                      <a:endParaRPr lang="en-GB" sz="12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033900388"/>
                  </a:ext>
                </a:extLst>
              </a:tr>
              <a:tr h="6138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entury Gothic" panose="020B0502020202020204" pitchFamily="34" charset="0"/>
                          <a:ea typeface="+mn-ea"/>
                          <a:cs typeface="+mn-cs"/>
                        </a:rPr>
                        <a:t>Who were the Anglo Saxons and why did they settle in Britain?</a:t>
                      </a:r>
                      <a:endParaRPr lang="en-GB" sz="12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580682029"/>
                  </a:ext>
                </a:extLst>
              </a:tr>
              <a:tr h="6444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entury Gothic" panose="020B0502020202020204" pitchFamily="34" charset="0"/>
                          <a:ea typeface="+mn-ea"/>
                          <a:cs typeface="+mn-cs"/>
                        </a:rPr>
                        <a:t>Who were the Vikings and why did they carry out the raids on Anglo Saxons </a:t>
                      </a:r>
                      <a:r>
                        <a:rPr lang="en-US" sz="1100" kern="1200" dirty="0">
                          <a:solidFill>
                            <a:schemeClr val="dk1"/>
                          </a:solidFill>
                          <a:effectLst/>
                          <a:latin typeface="Century Gothic" panose="020B0502020202020204" pitchFamily="34" charset="0"/>
                          <a:ea typeface="+mn-ea"/>
                          <a:cs typeface="+mn-cs"/>
                        </a:rPr>
                        <a:t>?</a:t>
                      </a:r>
                      <a:endParaRPr lang="en-GB" sz="12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862474846"/>
                  </a:ext>
                </a:extLst>
              </a:tr>
              <a:tr h="6444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entury Gothic" panose="020B0502020202020204" pitchFamily="34" charset="0"/>
                          <a:ea typeface="+mn-ea"/>
                          <a:cs typeface="+mn-cs"/>
                        </a:rPr>
                        <a:t>Where did the Vikings settle and who was in control of England at the time?</a:t>
                      </a:r>
                      <a:endParaRPr lang="en-GB" sz="1200" kern="1200" dirty="0">
                        <a:solidFill>
                          <a:schemeClr val="dk1"/>
                        </a:solidFill>
                        <a:effectLst/>
                        <a:latin typeface="Century Gothic" panose="020B0502020202020204" pitchFamily="34" charset="0"/>
                        <a:ea typeface="+mn-ea"/>
                        <a:cs typeface="+mn-cs"/>
                      </a:endParaRPr>
                    </a:p>
                  </a:txBody>
                  <a:tcPr/>
                </a:tc>
                <a:extLst>
                  <a:ext uri="{0D108BD9-81ED-4DB2-BD59-A6C34878D82A}">
                    <a16:rowId xmlns:a16="http://schemas.microsoft.com/office/drawing/2014/main" val="3535038853"/>
                  </a:ext>
                </a:extLst>
              </a:tr>
              <a:tr h="526117">
                <a:tc>
                  <a:txBody>
                    <a:bodyPr/>
                    <a:lstStyle/>
                    <a:p>
                      <a:r>
                        <a:rPr lang="en-US" sz="1200" dirty="0">
                          <a:latin typeface="Century Gothic" panose="020B0502020202020204" pitchFamily="34" charset="0"/>
                        </a:rPr>
                        <a:t>How did England change after the settlement of the Anglo Saxons and Vikings?</a:t>
                      </a:r>
                    </a:p>
                  </a:txBody>
                  <a:tcPr/>
                </a:tc>
                <a:extLst>
                  <a:ext uri="{0D108BD9-81ED-4DB2-BD59-A6C34878D82A}">
                    <a16:rowId xmlns:a16="http://schemas.microsoft.com/office/drawing/2014/main" val="1792472058"/>
                  </a:ext>
                </a:extLst>
              </a:tr>
            </a:tbl>
          </a:graphicData>
        </a:graphic>
      </p:graphicFrame>
      <p:graphicFrame>
        <p:nvGraphicFramePr>
          <p:cNvPr id="20" name="Table 19">
            <a:extLst>
              <a:ext uri="{FF2B5EF4-FFF2-40B4-BE49-F238E27FC236}">
                <a16:creationId xmlns:a16="http://schemas.microsoft.com/office/drawing/2014/main" id="{BE6E59D7-2F6E-D8C8-4A47-EC032AA5689C}"/>
              </a:ext>
            </a:extLst>
          </p:cNvPr>
          <p:cNvGraphicFramePr>
            <a:graphicFrameLocks noGrp="1"/>
          </p:cNvGraphicFramePr>
          <p:nvPr>
            <p:extLst>
              <p:ext uri="{D42A27DB-BD31-4B8C-83A1-F6EECF244321}">
                <p14:modId xmlns:p14="http://schemas.microsoft.com/office/powerpoint/2010/main" val="2940961577"/>
              </p:ext>
            </p:extLst>
          </p:nvPr>
        </p:nvGraphicFramePr>
        <p:xfrm>
          <a:off x="6747641" y="2978518"/>
          <a:ext cx="4929025" cy="3606395"/>
        </p:xfrm>
        <a:graphic>
          <a:graphicData uri="http://schemas.openxmlformats.org/drawingml/2006/table">
            <a:tbl>
              <a:tblPr firstRow="1" bandRow="1">
                <a:tableStyleId>{5C22544A-7EE6-4342-B048-85BDC9FD1C3A}</a:tableStyleId>
              </a:tblPr>
              <a:tblGrid>
                <a:gridCol w="1577658">
                  <a:extLst>
                    <a:ext uri="{9D8B030D-6E8A-4147-A177-3AD203B41FA5}">
                      <a16:colId xmlns:a16="http://schemas.microsoft.com/office/drawing/2014/main" val="2193652364"/>
                    </a:ext>
                  </a:extLst>
                </a:gridCol>
                <a:gridCol w="3351367">
                  <a:extLst>
                    <a:ext uri="{9D8B030D-6E8A-4147-A177-3AD203B41FA5}">
                      <a16:colId xmlns:a16="http://schemas.microsoft.com/office/drawing/2014/main" val="4047043328"/>
                    </a:ext>
                  </a:extLst>
                </a:gridCol>
              </a:tblGrid>
              <a:tr h="388632">
                <a:tc gridSpan="2">
                  <a:txBody>
                    <a:bodyPr/>
                    <a:lstStyle/>
                    <a:p>
                      <a:pPr algn="ctr"/>
                      <a:r>
                        <a:rPr lang="en-US" sz="1600" dirty="0">
                          <a:latin typeface="Century Gothic" panose="020B0502020202020204" pitchFamily="34" charset="0"/>
                        </a:rPr>
                        <a:t>Vocabulary</a:t>
                      </a:r>
                    </a:p>
                  </a:txBody>
                  <a:tcPr/>
                </a:tc>
                <a:tc hMerge="1">
                  <a:txBody>
                    <a:bodyPr/>
                    <a:lstStyle/>
                    <a:p>
                      <a:endParaRPr lang="en-US"/>
                    </a:p>
                  </a:txBody>
                  <a:tcPr/>
                </a:tc>
                <a:extLst>
                  <a:ext uri="{0D108BD9-81ED-4DB2-BD59-A6C34878D82A}">
                    <a16:rowId xmlns:a16="http://schemas.microsoft.com/office/drawing/2014/main" val="2445844826"/>
                  </a:ext>
                </a:extLst>
              </a:tr>
              <a:tr h="375969">
                <a:tc>
                  <a:txBody>
                    <a:bodyPr/>
                    <a:lstStyle/>
                    <a:p>
                      <a:r>
                        <a:rPr lang="en-US" sz="1200" b="1" dirty="0">
                          <a:solidFill>
                            <a:srgbClr val="002060"/>
                          </a:solidFill>
                          <a:latin typeface="Century Gothic" panose="020B0502020202020204" pitchFamily="34" charset="0"/>
                        </a:rPr>
                        <a:t>Vikings </a:t>
                      </a:r>
                    </a:p>
                  </a:txBody>
                  <a:tcPr/>
                </a:tc>
                <a:tc>
                  <a:txBody>
                    <a:bodyPr/>
                    <a:lstStyle/>
                    <a:p>
                      <a:r>
                        <a:rPr lang="en-GB" sz="1000" b="0" i="0" kern="1200" dirty="0">
                          <a:solidFill>
                            <a:schemeClr val="dk1"/>
                          </a:solidFill>
                          <a:effectLst/>
                          <a:latin typeface="Century Gothic" panose="020B0502020202020204" pitchFamily="34" charset="0"/>
                          <a:ea typeface="+mn-ea"/>
                          <a:cs typeface="+mn-cs"/>
                        </a:rPr>
                        <a:t>warriors from northern Europe</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941629374"/>
                  </a:ext>
                </a:extLst>
              </a:tr>
              <a:tr h="375969">
                <a:tc>
                  <a:txBody>
                    <a:bodyPr/>
                    <a:lstStyle/>
                    <a:p>
                      <a:r>
                        <a:rPr lang="en-US" sz="1200" b="1" dirty="0">
                          <a:solidFill>
                            <a:srgbClr val="002060"/>
                          </a:solidFill>
                          <a:latin typeface="Century Gothic" panose="020B0502020202020204" pitchFamily="34" charset="0"/>
                        </a:rPr>
                        <a:t>Ancient </a:t>
                      </a:r>
                    </a:p>
                  </a:txBody>
                  <a:tcPr/>
                </a:tc>
                <a:tc>
                  <a:txBody>
                    <a:bodyPr/>
                    <a:lstStyle/>
                    <a:p>
                      <a:r>
                        <a:rPr lang="en-US" sz="1000" b="0" i="0" kern="1200" dirty="0">
                          <a:solidFill>
                            <a:schemeClr val="dk1"/>
                          </a:solidFill>
                          <a:effectLst/>
                          <a:latin typeface="Century Gothic" panose="020B0502020202020204" pitchFamily="34" charset="0"/>
                          <a:ea typeface="+mn-ea"/>
                          <a:cs typeface="+mn-cs"/>
                        </a:rPr>
                        <a:t>very old, or having existed for a long time.</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1735656339"/>
                  </a:ext>
                </a:extLst>
              </a:tr>
              <a:tr h="388493">
                <a:tc>
                  <a:txBody>
                    <a:bodyPr/>
                    <a:lstStyle/>
                    <a:p>
                      <a:r>
                        <a:rPr lang="en-US" sz="1200" b="1" dirty="0">
                          <a:solidFill>
                            <a:srgbClr val="002060"/>
                          </a:solidFill>
                          <a:latin typeface="Century Gothic" panose="020B0502020202020204" pitchFamily="34" charset="0"/>
                        </a:rPr>
                        <a:t>Conquest</a:t>
                      </a:r>
                    </a:p>
                  </a:txBody>
                  <a:tcPr/>
                </a:tc>
                <a:tc>
                  <a:txBody>
                    <a:bodyPr/>
                    <a:lstStyle/>
                    <a:p>
                      <a:r>
                        <a:rPr lang="en-US" sz="1000" b="0" i="0" kern="1200" dirty="0">
                          <a:solidFill>
                            <a:schemeClr val="dk1"/>
                          </a:solidFill>
                          <a:effectLst/>
                          <a:latin typeface="Century Gothic" panose="020B0502020202020204" pitchFamily="34" charset="0"/>
                          <a:ea typeface="+mn-ea"/>
                          <a:cs typeface="+mn-cs"/>
                        </a:rPr>
                        <a:t>taking control of a country or city through the use of force.</a:t>
                      </a:r>
                      <a:endParaRPr lang="en-US" sz="400" dirty="0">
                        <a:solidFill>
                          <a:srgbClr val="002060"/>
                        </a:solidFill>
                        <a:latin typeface="Century Gothic" panose="020B0502020202020204" pitchFamily="34" charset="0"/>
                      </a:endParaRPr>
                    </a:p>
                  </a:txBody>
                  <a:tcPr/>
                </a:tc>
                <a:extLst>
                  <a:ext uri="{0D108BD9-81ED-4DB2-BD59-A6C34878D82A}">
                    <a16:rowId xmlns:a16="http://schemas.microsoft.com/office/drawing/2014/main" val="2290591565"/>
                  </a:ext>
                </a:extLst>
              </a:tr>
              <a:tr h="537912">
                <a:tc>
                  <a:txBody>
                    <a:bodyPr/>
                    <a:lstStyle/>
                    <a:p>
                      <a:r>
                        <a:rPr lang="en-US" sz="1200" b="1" dirty="0">
                          <a:solidFill>
                            <a:srgbClr val="002060"/>
                          </a:solidFill>
                          <a:latin typeface="Century Gothic" panose="020B0502020202020204" pitchFamily="34" charset="0"/>
                        </a:rPr>
                        <a:t>Archaeologist </a:t>
                      </a:r>
                    </a:p>
                  </a:txBody>
                  <a:tcPr/>
                </a:tc>
                <a:tc>
                  <a:txBody>
                    <a:bodyPr/>
                    <a:lstStyle/>
                    <a:p>
                      <a:r>
                        <a:rPr lang="en-US" sz="1000" b="0" i="0" kern="1200" dirty="0">
                          <a:solidFill>
                            <a:schemeClr val="dk1"/>
                          </a:solidFill>
                          <a:effectLst/>
                          <a:latin typeface="Century Gothic" panose="020B0502020202020204" pitchFamily="34" charset="0"/>
                          <a:ea typeface="+mn-ea"/>
                          <a:cs typeface="+mn-cs"/>
                        </a:rPr>
                        <a:t>scientists who study the history of humans by looking at what man-made objects were left behind.</a:t>
                      </a:r>
                      <a:endParaRPr lang="en-US" sz="400" dirty="0">
                        <a:solidFill>
                          <a:srgbClr val="002060"/>
                        </a:solidFill>
                        <a:latin typeface="Century Gothic" panose="020B0502020202020204" pitchFamily="34" charset="0"/>
                      </a:endParaRPr>
                    </a:p>
                  </a:txBody>
                  <a:tcPr/>
                </a:tc>
                <a:extLst>
                  <a:ext uri="{0D108BD9-81ED-4DB2-BD59-A6C34878D82A}">
                    <a16:rowId xmlns:a16="http://schemas.microsoft.com/office/drawing/2014/main" val="1711518531"/>
                  </a:ext>
                </a:extLst>
              </a:tr>
              <a:tr h="375969">
                <a:tc>
                  <a:txBody>
                    <a:bodyPr/>
                    <a:lstStyle/>
                    <a:p>
                      <a:r>
                        <a:rPr lang="en-US" sz="1200" b="1" dirty="0">
                          <a:solidFill>
                            <a:srgbClr val="002060"/>
                          </a:solidFill>
                          <a:latin typeface="Century Gothic" panose="020B0502020202020204" pitchFamily="34" charset="0"/>
                        </a:rPr>
                        <a:t>Legacy</a:t>
                      </a:r>
                    </a:p>
                  </a:txBody>
                  <a:tcPr/>
                </a:tc>
                <a:tc>
                  <a:txBody>
                    <a:bodyPr/>
                    <a:lstStyle/>
                    <a:p>
                      <a:r>
                        <a:rPr lang="en-US" sz="1000" dirty="0">
                          <a:solidFill>
                            <a:srgbClr val="002060"/>
                          </a:solidFill>
                          <a:latin typeface="Century Gothic" panose="020B0502020202020204" pitchFamily="34" charset="0"/>
                        </a:rPr>
                        <a:t>Something that’s happened in the past. </a:t>
                      </a:r>
                    </a:p>
                  </a:txBody>
                  <a:tcPr/>
                </a:tc>
                <a:extLst>
                  <a:ext uri="{0D108BD9-81ED-4DB2-BD59-A6C34878D82A}">
                    <a16:rowId xmlns:a16="http://schemas.microsoft.com/office/drawing/2014/main" val="2860320557"/>
                  </a:ext>
                </a:extLst>
              </a:tr>
              <a:tr h="352496">
                <a:tc>
                  <a:txBody>
                    <a:bodyPr/>
                    <a:lstStyle/>
                    <a:p>
                      <a:r>
                        <a:rPr lang="en-US" sz="1200" b="1" dirty="0">
                          <a:solidFill>
                            <a:srgbClr val="002060"/>
                          </a:solidFill>
                          <a:latin typeface="Century Gothic" panose="020B0502020202020204" pitchFamily="34" charset="0"/>
                        </a:rPr>
                        <a:t>kingdom</a:t>
                      </a:r>
                    </a:p>
                  </a:txBody>
                  <a:tcPr/>
                </a:tc>
                <a:tc>
                  <a:txBody>
                    <a:bodyPr/>
                    <a:lstStyle/>
                    <a:p>
                      <a:r>
                        <a:rPr lang="en-US" sz="1000" dirty="0">
                          <a:latin typeface="Century Gothic" panose="020B0502020202020204" pitchFamily="34" charset="0"/>
                        </a:rPr>
                        <a:t>A country or territory ruled by a king or queen </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399461850"/>
                  </a:ext>
                </a:extLst>
              </a:tr>
              <a:tr h="388493">
                <a:tc>
                  <a:txBody>
                    <a:bodyPr/>
                    <a:lstStyle/>
                    <a:p>
                      <a:r>
                        <a:rPr lang="en-US" sz="1200" b="1" dirty="0">
                          <a:solidFill>
                            <a:srgbClr val="002060"/>
                          </a:solidFill>
                          <a:latin typeface="Century Gothic" panose="020B0502020202020204" pitchFamily="34" charset="0"/>
                        </a:rPr>
                        <a:t>BC/AD</a:t>
                      </a:r>
                    </a:p>
                  </a:txBody>
                  <a:tcPr/>
                </a:tc>
                <a:tc>
                  <a:txBody>
                    <a:bodyPr/>
                    <a:lstStyle/>
                    <a:p>
                      <a:r>
                        <a:rPr lang="en-US" sz="1000" dirty="0">
                          <a:latin typeface="Century Gothic" panose="020B0502020202020204" pitchFamily="34" charset="0"/>
                        </a:rPr>
                        <a:t>BC is the dates before the birth of Jesus. The bigger the number BC, the longer ago in history it was.</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2482372732"/>
                  </a:ext>
                </a:extLst>
              </a:tr>
              <a:tr h="384881">
                <a:tc>
                  <a:txBody>
                    <a:bodyPr/>
                    <a:lstStyle/>
                    <a:p>
                      <a:r>
                        <a:rPr lang="en-US" sz="1200" b="1" dirty="0">
                          <a:solidFill>
                            <a:srgbClr val="002060"/>
                          </a:solidFill>
                          <a:latin typeface="Century Gothic" panose="020B0502020202020204" pitchFamily="34" charset="0"/>
                        </a:rPr>
                        <a:t>Anglo- Saxons</a:t>
                      </a:r>
                    </a:p>
                  </a:txBody>
                  <a:tcPr/>
                </a:tc>
                <a:tc>
                  <a:txBody>
                    <a:bodyPr/>
                    <a:lstStyle/>
                    <a:p>
                      <a:r>
                        <a:rPr lang="en-US" sz="1000" b="0" i="0" kern="1200" dirty="0">
                          <a:solidFill>
                            <a:schemeClr val="dk1"/>
                          </a:solidFill>
                          <a:effectLst/>
                          <a:latin typeface="Century Gothic" panose="020B0502020202020204" pitchFamily="34" charset="0"/>
                          <a:ea typeface="+mn-ea"/>
                          <a:cs typeface="+mn-cs"/>
                        </a:rPr>
                        <a:t>A group of farmer-warriors who lived in Britain over a thousand years ago.</a:t>
                      </a:r>
                      <a:endParaRPr lang="en-US" sz="700" dirty="0">
                        <a:solidFill>
                          <a:srgbClr val="002060"/>
                        </a:solidFill>
                        <a:latin typeface="Century Gothic" panose="020B0502020202020204" pitchFamily="34" charset="0"/>
                      </a:endParaRPr>
                    </a:p>
                  </a:txBody>
                  <a:tcPr/>
                </a:tc>
                <a:extLst>
                  <a:ext uri="{0D108BD9-81ED-4DB2-BD59-A6C34878D82A}">
                    <a16:rowId xmlns:a16="http://schemas.microsoft.com/office/drawing/2014/main" val="3843969698"/>
                  </a:ext>
                </a:extLst>
              </a:tr>
            </a:tbl>
          </a:graphicData>
        </a:graphic>
      </p:graphicFrame>
      <p:sp>
        <p:nvSpPr>
          <p:cNvPr id="23" name="Rectangle 22">
            <a:extLst>
              <a:ext uri="{FF2B5EF4-FFF2-40B4-BE49-F238E27FC236}">
                <a16:creationId xmlns:a16="http://schemas.microsoft.com/office/drawing/2014/main" id="{99998F43-91FF-0499-E7CC-B7A1B909A05C}"/>
              </a:ext>
            </a:extLst>
          </p:cNvPr>
          <p:cNvSpPr/>
          <p:nvPr/>
        </p:nvSpPr>
        <p:spPr>
          <a:xfrm>
            <a:off x="3722306" y="1268158"/>
            <a:ext cx="4760511" cy="1492716"/>
          </a:xfrm>
          <a:prstGeom prst="rect">
            <a:avLst/>
          </a:prstGeom>
          <a:noFill/>
          <a:ln w="28575">
            <a:solidFill>
              <a:srgbClr val="0070C0"/>
            </a:solidFill>
          </a:ln>
        </p:spPr>
        <p:txBody>
          <a:bodyPr wrap="square" lIns="91440" tIns="45720" rIns="91440" bIns="45720">
            <a:spAutoFit/>
          </a:bodyPr>
          <a:lstStyle/>
          <a:p>
            <a:pPr algn="just"/>
            <a:r>
              <a:rPr lang="en-GB" sz="1300" b="0" cap="none" spc="0" dirty="0">
                <a:ln w="0">
                  <a:noFill/>
                </a:ln>
                <a:solidFill>
                  <a:srgbClr val="0070C0"/>
                </a:solidFill>
                <a:effectLst>
                  <a:outerShdw blurRad="38100" dist="25400" dir="5400000" algn="ctr" rotWithShape="0">
                    <a:srgbClr val="6E747A">
                      <a:alpha val="43000"/>
                    </a:srgbClr>
                  </a:outerShdw>
                </a:effectLst>
                <a:latin typeface="Century Gothic" panose="020B0502020202020204" pitchFamily="34" charset="0"/>
              </a:rPr>
              <a:t>In year 4, </a:t>
            </a:r>
            <a:r>
              <a:rPr lang="en-GB" sz="1300" b="0" i="0" u="none" strike="noStrike" dirty="0">
                <a:solidFill>
                  <a:srgbClr val="0070C0"/>
                </a:solidFill>
                <a:effectLst/>
                <a:latin typeface="Century Gothic" panose="020B0502020202020204" pitchFamily="34" charset="0"/>
              </a:rPr>
              <a:t>we focus and understand the Viking and Anglo-Saxon struggle for England, up to the time of Edward the Confessor. We consider the trends and contrast them with the Roman invasion of Britain around 500 years earlier, which they learnt about in Year 3. We look at a range of sources and compare them with the accuracy that we have in modern day Britain. </a:t>
            </a:r>
            <a:endParaRPr lang="en-GB" sz="1300" b="0" cap="none" spc="0" dirty="0">
              <a:ln w="0">
                <a:noFill/>
              </a:ln>
              <a:solidFill>
                <a:srgbClr val="0070C0"/>
              </a:solidFill>
              <a:effectLst>
                <a:outerShdw blurRad="38100" dist="25400" dir="5400000" algn="ctr" rotWithShape="0">
                  <a:srgbClr val="6E747A">
                    <a:alpha val="43000"/>
                  </a:srgbClr>
                </a:outerShdw>
              </a:effectLst>
              <a:latin typeface="Century Gothic" panose="020B0502020202020204" pitchFamily="34" charset="0"/>
            </a:endParaRPr>
          </a:p>
        </p:txBody>
      </p:sp>
      <p:pic>
        <p:nvPicPr>
          <p:cNvPr id="2" name="Picture 2" descr="Whitegate End Primary School and Nursery">
            <a:extLst>
              <a:ext uri="{FF2B5EF4-FFF2-40B4-BE49-F238E27FC236}">
                <a16:creationId xmlns:a16="http://schemas.microsoft.com/office/drawing/2014/main" id="{B4136CDF-7BC1-18DA-2B63-458FFE27A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5309" y="68388"/>
            <a:ext cx="802337" cy="805919"/>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a:extLst>
              <a:ext uri="{FF2B5EF4-FFF2-40B4-BE49-F238E27FC236}">
                <a16:creationId xmlns:a16="http://schemas.microsoft.com/office/drawing/2014/main" id="{13A54B8C-AAFD-823C-5226-C0913E0FEF5F}"/>
              </a:ext>
            </a:extLst>
          </p:cNvPr>
          <p:cNvPicPr>
            <a:picLocks noChangeAspect="1"/>
          </p:cNvPicPr>
          <p:nvPr/>
        </p:nvPicPr>
        <p:blipFill>
          <a:blip r:embed="rId4"/>
          <a:srcRect l="14565" t="16248" r="15980" b="12354"/>
          <a:stretch/>
        </p:blipFill>
        <p:spPr>
          <a:xfrm>
            <a:off x="451140" y="1268158"/>
            <a:ext cx="3271166" cy="1623106"/>
          </a:xfrm>
          <a:prstGeom prst="rect">
            <a:avLst/>
          </a:prstGeom>
          <a:ln w="38100">
            <a:solidFill>
              <a:srgbClr val="0070C0"/>
            </a:solidFill>
          </a:ln>
        </p:spPr>
      </p:pic>
      <p:pic>
        <p:nvPicPr>
          <p:cNvPr id="1026" name="Picture 2" descr="Teaching Anglo-Saxons &amp; Vikings at KS2 ...">
            <a:extLst>
              <a:ext uri="{FF2B5EF4-FFF2-40B4-BE49-F238E27FC236}">
                <a16:creationId xmlns:a16="http://schemas.microsoft.com/office/drawing/2014/main" id="{2565FE75-7C06-4924-9357-D74AF158A7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2817" y="1194718"/>
            <a:ext cx="310570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39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CC222-6C88-3B02-57D0-10886EE524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4946605-4EA6-B771-4E91-0F8AFDCD920D}"/>
              </a:ext>
            </a:extLst>
          </p:cNvPr>
          <p:cNvSpPr/>
          <p:nvPr/>
        </p:nvSpPr>
        <p:spPr>
          <a:xfrm>
            <a:off x="346362" y="366000"/>
            <a:ext cx="11499272" cy="6219125"/>
          </a:xfrm>
          <a:prstGeom prst="rect">
            <a:avLst/>
          </a:prstGeom>
          <a:solidFill>
            <a:schemeClr val="bg1"/>
          </a:solid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Rectangle 7">
            <a:extLst>
              <a:ext uri="{FF2B5EF4-FFF2-40B4-BE49-F238E27FC236}">
                <a16:creationId xmlns:a16="http://schemas.microsoft.com/office/drawing/2014/main" id="{2AD33579-9342-419D-7CA2-19423B04FF5D}"/>
              </a:ext>
            </a:extLst>
          </p:cNvPr>
          <p:cNvSpPr/>
          <p:nvPr/>
        </p:nvSpPr>
        <p:spPr>
          <a:xfrm>
            <a:off x="1037012" y="360218"/>
            <a:ext cx="10117976" cy="584775"/>
          </a:xfrm>
          <a:prstGeom prst="rect">
            <a:avLst/>
          </a:prstGeom>
          <a:noFill/>
        </p:spPr>
        <p:txBody>
          <a:bodyPr wrap="square" lIns="91440" tIns="45720" rIns="91440" bIns="45720">
            <a:spAutoFit/>
          </a:bodyPr>
          <a:lstStyle/>
          <a:p>
            <a:pPr algn="ctr"/>
            <a:endParaRPr lang="en-GB" sz="3200" b="1" cap="none" spc="0">
              <a:ln w="22225">
                <a:solidFill>
                  <a:schemeClr val="accent2"/>
                </a:solidFill>
                <a:prstDash val="solid"/>
              </a:ln>
              <a:solidFill>
                <a:schemeClr val="accent2">
                  <a:lumMod val="40000"/>
                  <a:lumOff val="60000"/>
                </a:schemeClr>
              </a:solidFill>
              <a:effectLst/>
            </a:endParaRPr>
          </a:p>
        </p:txBody>
      </p:sp>
      <p:sp>
        <p:nvSpPr>
          <p:cNvPr id="14" name="Rectangle 13">
            <a:extLst>
              <a:ext uri="{FF2B5EF4-FFF2-40B4-BE49-F238E27FC236}">
                <a16:creationId xmlns:a16="http://schemas.microsoft.com/office/drawing/2014/main" id="{6C3EBC3B-BA73-BFEC-08AB-67A4049E8352}"/>
              </a:ext>
            </a:extLst>
          </p:cNvPr>
          <p:cNvSpPr/>
          <p:nvPr/>
        </p:nvSpPr>
        <p:spPr>
          <a:xfrm>
            <a:off x="346363" y="349717"/>
            <a:ext cx="11499271" cy="584775"/>
          </a:xfrm>
          <a:prstGeom prst="rect">
            <a:avLst/>
          </a:prstGeom>
          <a:noFill/>
        </p:spPr>
        <p:txBody>
          <a:bodyPr wrap="square" lIns="91440" tIns="45720" rIns="91440" bIns="45720">
            <a:spAutoFit/>
          </a:bodyPr>
          <a:lstStyle/>
          <a:p>
            <a:pPr algn="ctr"/>
            <a:r>
              <a:rPr lang="en-GB" sz="3200" b="1" kern="100">
                <a:ln w="22225">
                  <a:solidFill>
                    <a:srgbClr val="0070C0"/>
                  </a:solidFill>
                  <a:prstDash val="solid"/>
                </a:ln>
                <a:solidFill>
                  <a:srgbClr val="002060"/>
                </a:solidFill>
                <a:latin typeface="Century Gothic" panose="020B0502020202020204" pitchFamily="34" charset="0"/>
                <a:ea typeface="Aptos" panose="020B0004020202020204" pitchFamily="34" charset="0"/>
                <a:cs typeface="Times New Roman" panose="02020603050405020304" pitchFamily="18" charset="0"/>
              </a:rPr>
              <a:t>My Country – The UK (Year 4)</a:t>
            </a:r>
          </a:p>
        </p:txBody>
      </p:sp>
      <p:graphicFrame>
        <p:nvGraphicFramePr>
          <p:cNvPr id="18" name="Table 17">
            <a:extLst>
              <a:ext uri="{FF2B5EF4-FFF2-40B4-BE49-F238E27FC236}">
                <a16:creationId xmlns:a16="http://schemas.microsoft.com/office/drawing/2014/main" id="{43FAFACB-1FB1-3A11-E28F-D6ABB1570105}"/>
              </a:ext>
            </a:extLst>
          </p:cNvPr>
          <p:cNvGraphicFramePr>
            <a:graphicFrameLocks noGrp="1"/>
          </p:cNvGraphicFramePr>
          <p:nvPr>
            <p:extLst>
              <p:ext uri="{D42A27DB-BD31-4B8C-83A1-F6EECF244321}">
                <p14:modId xmlns:p14="http://schemas.microsoft.com/office/powerpoint/2010/main" val="462370606"/>
              </p:ext>
            </p:extLst>
          </p:nvPr>
        </p:nvGraphicFramePr>
        <p:xfrm>
          <a:off x="409904" y="3050628"/>
          <a:ext cx="6503276" cy="3461436"/>
        </p:xfrm>
        <a:graphic>
          <a:graphicData uri="http://schemas.openxmlformats.org/drawingml/2006/table">
            <a:tbl>
              <a:tblPr firstRow="1" bandRow="1">
                <a:tableStyleId>{5C22544A-7EE6-4342-B048-85BDC9FD1C3A}</a:tableStyleId>
              </a:tblPr>
              <a:tblGrid>
                <a:gridCol w="6503276">
                  <a:extLst>
                    <a:ext uri="{9D8B030D-6E8A-4147-A177-3AD203B41FA5}">
                      <a16:colId xmlns:a16="http://schemas.microsoft.com/office/drawing/2014/main" val="3372102832"/>
                    </a:ext>
                  </a:extLst>
                </a:gridCol>
              </a:tblGrid>
              <a:tr h="556800">
                <a:tc>
                  <a:txBody>
                    <a:bodyPr/>
                    <a:lstStyle/>
                    <a:p>
                      <a:pPr algn="ctr"/>
                      <a:r>
                        <a:rPr lang="en-US" sz="1600" b="1" u="none" dirty="0">
                          <a:latin typeface="Century Gothic" panose="020B0502020202020204" pitchFamily="34" charset="0"/>
                        </a:rPr>
                        <a:t>Key Questions</a:t>
                      </a:r>
                    </a:p>
                  </a:txBody>
                  <a:tcPr/>
                </a:tc>
                <a:extLst>
                  <a:ext uri="{0D108BD9-81ED-4DB2-BD59-A6C34878D82A}">
                    <a16:rowId xmlns:a16="http://schemas.microsoft.com/office/drawing/2014/main" val="1755923684"/>
                  </a:ext>
                </a:extLst>
              </a:tr>
              <a:tr h="617118">
                <a:tc>
                  <a:txBody>
                    <a:bodyPr/>
                    <a:lstStyle/>
                    <a:p>
                      <a:r>
                        <a:rPr lang="en-US" sz="1400" dirty="0">
                          <a:latin typeface="Century Gothic" panose="020B0502020202020204" pitchFamily="34" charset="0"/>
                        </a:rPr>
                        <a:t>What was life like in England during the Neolithic and Mesolithic Era? How is this different to how we live?</a:t>
                      </a:r>
                    </a:p>
                  </a:txBody>
                  <a:tcPr/>
                </a:tc>
                <a:extLst>
                  <a:ext uri="{0D108BD9-81ED-4DB2-BD59-A6C34878D82A}">
                    <a16:rowId xmlns:a16="http://schemas.microsoft.com/office/drawing/2014/main" val="3033900388"/>
                  </a:ext>
                </a:extLst>
              </a:tr>
              <a:tr h="556800">
                <a:tc>
                  <a:txBody>
                    <a:bodyPr/>
                    <a:lstStyle/>
                    <a:p>
                      <a:r>
                        <a:rPr lang="en-US" sz="1400" dirty="0">
                          <a:latin typeface="Century Gothic" panose="020B0502020202020204" pitchFamily="34" charset="0"/>
                        </a:rPr>
                        <a:t>How did tools develop over the Neolithic era?</a:t>
                      </a:r>
                    </a:p>
                  </a:txBody>
                  <a:tcPr/>
                </a:tc>
                <a:extLst>
                  <a:ext uri="{0D108BD9-81ED-4DB2-BD59-A6C34878D82A}">
                    <a16:rowId xmlns:a16="http://schemas.microsoft.com/office/drawing/2014/main" val="580682029"/>
                  </a:ext>
                </a:extLst>
              </a:tr>
              <a:tr h="556800">
                <a:tc>
                  <a:txBody>
                    <a:bodyPr/>
                    <a:lstStyle/>
                    <a:p>
                      <a:r>
                        <a:rPr lang="en-US" sz="1400" dirty="0">
                          <a:latin typeface="Century Gothic" panose="020B0502020202020204" pitchFamily="34" charset="0"/>
                        </a:rPr>
                        <a:t>How did life change from Stone Age to Iron Age? </a:t>
                      </a:r>
                    </a:p>
                  </a:txBody>
                  <a:tcPr/>
                </a:tc>
                <a:extLst>
                  <a:ext uri="{0D108BD9-81ED-4DB2-BD59-A6C34878D82A}">
                    <a16:rowId xmlns:a16="http://schemas.microsoft.com/office/drawing/2014/main" val="862474846"/>
                  </a:ext>
                </a:extLst>
              </a:tr>
              <a:tr h="617118">
                <a:tc>
                  <a:txBody>
                    <a:bodyPr/>
                    <a:lstStyle/>
                    <a:p>
                      <a:r>
                        <a:rPr lang="en-US" sz="1400" dirty="0">
                          <a:latin typeface="Century Gothic" panose="020B0502020202020204" pitchFamily="34" charset="0"/>
                        </a:rPr>
                        <a:t>What was life like for people in the North West during the Bronze Age?</a:t>
                      </a:r>
                    </a:p>
                  </a:txBody>
                  <a:tcPr/>
                </a:tc>
                <a:extLst>
                  <a:ext uri="{0D108BD9-81ED-4DB2-BD59-A6C34878D82A}">
                    <a16:rowId xmlns:a16="http://schemas.microsoft.com/office/drawing/2014/main" val="3535038853"/>
                  </a:ext>
                </a:extLst>
              </a:tr>
              <a:tr h="556800">
                <a:tc>
                  <a:txBody>
                    <a:bodyPr/>
                    <a:lstStyle/>
                    <a:p>
                      <a:r>
                        <a:rPr lang="en-US" sz="1400" dirty="0">
                          <a:latin typeface="Century Gothic" panose="020B0502020202020204" pitchFamily="34" charset="0"/>
                        </a:rPr>
                        <a:t>How has the development of tools impacted on modern day?</a:t>
                      </a:r>
                    </a:p>
                  </a:txBody>
                  <a:tcPr/>
                </a:tc>
                <a:extLst>
                  <a:ext uri="{0D108BD9-81ED-4DB2-BD59-A6C34878D82A}">
                    <a16:rowId xmlns:a16="http://schemas.microsoft.com/office/drawing/2014/main" val="1792472058"/>
                  </a:ext>
                </a:extLst>
              </a:tr>
            </a:tbl>
          </a:graphicData>
        </a:graphic>
      </p:graphicFrame>
      <p:graphicFrame>
        <p:nvGraphicFramePr>
          <p:cNvPr id="20" name="Table 19">
            <a:extLst>
              <a:ext uri="{FF2B5EF4-FFF2-40B4-BE49-F238E27FC236}">
                <a16:creationId xmlns:a16="http://schemas.microsoft.com/office/drawing/2014/main" id="{F57ADDF7-4171-6668-7A58-0A353AC1BAE3}"/>
              </a:ext>
            </a:extLst>
          </p:cNvPr>
          <p:cNvGraphicFramePr>
            <a:graphicFrameLocks noGrp="1"/>
          </p:cNvGraphicFramePr>
          <p:nvPr>
            <p:extLst>
              <p:ext uri="{D42A27DB-BD31-4B8C-83A1-F6EECF244321}">
                <p14:modId xmlns:p14="http://schemas.microsoft.com/office/powerpoint/2010/main" val="3373316301"/>
              </p:ext>
            </p:extLst>
          </p:nvPr>
        </p:nvGraphicFramePr>
        <p:xfrm>
          <a:off x="7126014" y="3050628"/>
          <a:ext cx="4556234" cy="3450884"/>
        </p:xfrm>
        <a:graphic>
          <a:graphicData uri="http://schemas.openxmlformats.org/drawingml/2006/table">
            <a:tbl>
              <a:tblPr firstRow="1" bandRow="1">
                <a:tableStyleId>{5C22544A-7EE6-4342-B048-85BDC9FD1C3A}</a:tableStyleId>
              </a:tblPr>
              <a:tblGrid>
                <a:gridCol w="1319604">
                  <a:extLst>
                    <a:ext uri="{9D8B030D-6E8A-4147-A177-3AD203B41FA5}">
                      <a16:colId xmlns:a16="http://schemas.microsoft.com/office/drawing/2014/main" val="2193652364"/>
                    </a:ext>
                  </a:extLst>
                </a:gridCol>
                <a:gridCol w="3236630">
                  <a:extLst>
                    <a:ext uri="{9D8B030D-6E8A-4147-A177-3AD203B41FA5}">
                      <a16:colId xmlns:a16="http://schemas.microsoft.com/office/drawing/2014/main" val="4047043328"/>
                    </a:ext>
                  </a:extLst>
                </a:gridCol>
              </a:tblGrid>
              <a:tr h="353842">
                <a:tc gridSpan="2">
                  <a:txBody>
                    <a:bodyPr/>
                    <a:lstStyle/>
                    <a:p>
                      <a:pPr algn="ctr"/>
                      <a:r>
                        <a:rPr lang="en-US">
                          <a:latin typeface="Century Gothic" panose="020B0502020202020204" pitchFamily="34" charset="0"/>
                        </a:rPr>
                        <a:t>Vocabulary</a:t>
                      </a:r>
                    </a:p>
                  </a:txBody>
                  <a:tcPr/>
                </a:tc>
                <a:tc hMerge="1">
                  <a:txBody>
                    <a:bodyPr/>
                    <a:lstStyle/>
                    <a:p>
                      <a:endParaRPr lang="en-US"/>
                    </a:p>
                  </a:txBody>
                  <a:tcPr/>
                </a:tc>
                <a:extLst>
                  <a:ext uri="{0D108BD9-81ED-4DB2-BD59-A6C34878D82A}">
                    <a16:rowId xmlns:a16="http://schemas.microsoft.com/office/drawing/2014/main" val="2445844826"/>
                  </a:ext>
                </a:extLst>
              </a:tr>
              <a:tr h="353842">
                <a:tc>
                  <a:txBody>
                    <a:bodyPr/>
                    <a:lstStyle/>
                    <a:p>
                      <a:r>
                        <a:rPr lang="en-US" sz="1000" b="1" dirty="0">
                          <a:solidFill>
                            <a:srgbClr val="002060"/>
                          </a:solidFill>
                          <a:latin typeface="Century Gothic" panose="020B0502020202020204" pitchFamily="34" charset="0"/>
                        </a:rPr>
                        <a:t>thatched</a:t>
                      </a:r>
                    </a:p>
                  </a:txBody>
                  <a:tcPr/>
                </a:tc>
                <a:tc>
                  <a:txBody>
                    <a:bodyPr/>
                    <a:lstStyle/>
                    <a:p>
                      <a:r>
                        <a:rPr lang="en-US" sz="1000" b="0" i="0" kern="1200" dirty="0">
                          <a:solidFill>
                            <a:schemeClr val="dk1"/>
                          </a:solidFill>
                          <a:effectLst/>
                          <a:latin typeface="Century Gothic" panose="020B0502020202020204" pitchFamily="34" charset="0"/>
                          <a:ea typeface="+mn-ea"/>
                          <a:cs typeface="+mn-cs"/>
                        </a:rPr>
                        <a:t>Thatching is the craft of building a roof with dry vegetation</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941629374"/>
                  </a:ext>
                </a:extLst>
              </a:tr>
              <a:tr h="353842">
                <a:tc>
                  <a:txBody>
                    <a:bodyPr/>
                    <a:lstStyle/>
                    <a:p>
                      <a:r>
                        <a:rPr lang="en-US" sz="1000" b="1" dirty="0">
                          <a:solidFill>
                            <a:srgbClr val="002060"/>
                          </a:solidFill>
                          <a:latin typeface="Century Gothic" panose="020B0502020202020204" pitchFamily="34" charset="0"/>
                        </a:rPr>
                        <a:t>Hunter gatherer</a:t>
                      </a:r>
                    </a:p>
                  </a:txBody>
                  <a:tcPr/>
                </a:tc>
                <a:tc>
                  <a:txBody>
                    <a:bodyPr/>
                    <a:lstStyle/>
                    <a:p>
                      <a:r>
                        <a:rPr lang="en-US" sz="1000" dirty="0">
                          <a:latin typeface="Century Gothic" panose="020B0502020202020204" pitchFamily="34" charset="0"/>
                        </a:rPr>
                        <a:t>A member of a nomadic group who hunt or harvest food that grows in the wild.</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1735656339"/>
                  </a:ext>
                </a:extLst>
              </a:tr>
              <a:tr h="353842">
                <a:tc>
                  <a:txBody>
                    <a:bodyPr/>
                    <a:lstStyle/>
                    <a:p>
                      <a:r>
                        <a:rPr lang="en-US" sz="1000" b="1" dirty="0">
                          <a:solidFill>
                            <a:srgbClr val="002060"/>
                          </a:solidFill>
                          <a:latin typeface="Century Gothic" panose="020B0502020202020204" pitchFamily="34" charset="0"/>
                        </a:rPr>
                        <a:t>Stone Age</a:t>
                      </a:r>
                    </a:p>
                  </a:txBody>
                  <a:tcPr/>
                </a:tc>
                <a:tc>
                  <a:txBody>
                    <a:bodyPr/>
                    <a:lstStyle/>
                    <a:p>
                      <a:r>
                        <a:rPr lang="en-US" sz="1000" b="0" i="0" kern="1200" dirty="0">
                          <a:solidFill>
                            <a:schemeClr val="dk1"/>
                          </a:solidFill>
                          <a:effectLst/>
                          <a:latin typeface="Century Gothic" panose="020B0502020202020204" pitchFamily="34" charset="0"/>
                          <a:ea typeface="+mn-ea"/>
                          <a:cs typeface="+mn-cs"/>
                        </a:rPr>
                        <a:t>A broad prehistoric period during which stone was widely used to make stone tools</a:t>
                      </a:r>
                      <a:endParaRPr lang="en-US" sz="400" dirty="0">
                        <a:solidFill>
                          <a:srgbClr val="002060"/>
                        </a:solidFill>
                        <a:latin typeface="Century Gothic" panose="020B0502020202020204" pitchFamily="34" charset="0"/>
                      </a:endParaRPr>
                    </a:p>
                  </a:txBody>
                  <a:tcPr/>
                </a:tc>
                <a:extLst>
                  <a:ext uri="{0D108BD9-81ED-4DB2-BD59-A6C34878D82A}">
                    <a16:rowId xmlns:a16="http://schemas.microsoft.com/office/drawing/2014/main" val="2290591565"/>
                  </a:ext>
                </a:extLst>
              </a:tr>
              <a:tr h="353842">
                <a:tc>
                  <a:txBody>
                    <a:bodyPr/>
                    <a:lstStyle/>
                    <a:p>
                      <a:r>
                        <a:rPr lang="en-US" sz="1000" b="1" dirty="0" err="1">
                          <a:solidFill>
                            <a:srgbClr val="002060"/>
                          </a:solidFill>
                          <a:latin typeface="Century Gothic" panose="020B0502020202020204" pitchFamily="34" charset="0"/>
                        </a:rPr>
                        <a:t>Henge</a:t>
                      </a:r>
                      <a:endParaRPr lang="en-US" sz="1000" b="1" dirty="0">
                        <a:solidFill>
                          <a:srgbClr val="002060"/>
                        </a:solidFill>
                        <a:latin typeface="Century Gothic" panose="020B0502020202020204" pitchFamily="34" charset="0"/>
                      </a:endParaRPr>
                    </a:p>
                  </a:txBody>
                  <a:tcPr/>
                </a:tc>
                <a:tc>
                  <a:txBody>
                    <a:bodyPr/>
                    <a:lstStyle/>
                    <a:p>
                      <a:r>
                        <a:rPr lang="en-US" sz="1000" b="0" i="0" kern="1200" dirty="0">
                          <a:solidFill>
                            <a:schemeClr val="dk1"/>
                          </a:solidFill>
                          <a:effectLst/>
                          <a:latin typeface="Century Gothic" panose="020B0502020202020204" pitchFamily="34" charset="0"/>
                          <a:ea typeface="+mn-ea"/>
                          <a:cs typeface="+mn-cs"/>
                        </a:rPr>
                        <a:t>A prehistoric circular or oval earthen enclosure.</a:t>
                      </a:r>
                      <a:endParaRPr lang="en-US" sz="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711518531"/>
                  </a:ext>
                </a:extLst>
              </a:tr>
              <a:tr h="353842">
                <a:tc>
                  <a:txBody>
                    <a:bodyPr/>
                    <a:lstStyle/>
                    <a:p>
                      <a:r>
                        <a:rPr lang="en-US" sz="1000" b="1" dirty="0">
                          <a:solidFill>
                            <a:srgbClr val="002060"/>
                          </a:solidFill>
                          <a:latin typeface="Century Gothic" panose="020B0502020202020204" pitchFamily="34" charset="0"/>
                        </a:rPr>
                        <a:t>Scandinavia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Century Gothic" panose="020B0502020202020204" pitchFamily="34" charset="0"/>
                        </a:rPr>
                        <a:t>A region in norther Europe made up of 3 countries Denmark, Norway, and Sweden </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2860320557"/>
                  </a:ext>
                </a:extLst>
              </a:tr>
              <a:tr h="331750">
                <a:tc>
                  <a:txBody>
                    <a:bodyPr/>
                    <a:lstStyle/>
                    <a:p>
                      <a:r>
                        <a:rPr lang="en-US" sz="1000" b="1" dirty="0">
                          <a:solidFill>
                            <a:srgbClr val="002060"/>
                          </a:solidFill>
                          <a:latin typeface="Century Gothic" panose="020B0502020202020204" pitchFamily="34" charset="0"/>
                        </a:rPr>
                        <a:t>Chronology</a:t>
                      </a:r>
                    </a:p>
                  </a:txBody>
                  <a:tcPr/>
                </a:tc>
                <a:tc>
                  <a:txBody>
                    <a:bodyPr/>
                    <a:lstStyle/>
                    <a:p>
                      <a:r>
                        <a:rPr lang="en-US" sz="1000" dirty="0">
                          <a:latin typeface="Century Gothic" panose="020B0502020202020204" pitchFamily="34" charset="0"/>
                        </a:rPr>
                        <a:t>The arrangement of dates and events in the order they occurred.</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399461850"/>
                  </a:ext>
                </a:extLst>
              </a:tr>
              <a:tr h="353842">
                <a:tc>
                  <a:txBody>
                    <a:bodyPr/>
                    <a:lstStyle/>
                    <a:p>
                      <a:r>
                        <a:rPr lang="en-US" sz="1000" b="1" dirty="0">
                          <a:solidFill>
                            <a:srgbClr val="002060"/>
                          </a:solidFill>
                          <a:latin typeface="Century Gothic" panose="020B0502020202020204" pitchFamily="34" charset="0"/>
                        </a:rPr>
                        <a:t>Sources</a:t>
                      </a:r>
                    </a:p>
                  </a:txBody>
                  <a:tcPr/>
                </a:tc>
                <a:tc>
                  <a:txBody>
                    <a:bodyPr/>
                    <a:lstStyle/>
                    <a:p>
                      <a:r>
                        <a:rPr lang="en-US" sz="1000" b="0" i="0" kern="1200" dirty="0">
                          <a:solidFill>
                            <a:schemeClr val="dk1"/>
                          </a:solidFill>
                          <a:effectLst/>
                          <a:latin typeface="Century Gothic" panose="020B0502020202020204" pitchFamily="34" charset="0"/>
                          <a:ea typeface="+mn-ea"/>
                          <a:cs typeface="+mn-cs"/>
                        </a:rPr>
                        <a:t>Evidence that human beings have left of their past activities </a:t>
                      </a:r>
                      <a:endParaRPr lang="en-US" sz="400" dirty="0">
                        <a:solidFill>
                          <a:srgbClr val="002060"/>
                        </a:solidFill>
                        <a:latin typeface="Century Gothic" panose="020B0502020202020204" pitchFamily="34" charset="0"/>
                      </a:endParaRPr>
                    </a:p>
                  </a:txBody>
                  <a:tcPr/>
                </a:tc>
                <a:extLst>
                  <a:ext uri="{0D108BD9-81ED-4DB2-BD59-A6C34878D82A}">
                    <a16:rowId xmlns:a16="http://schemas.microsoft.com/office/drawing/2014/main" val="2482372732"/>
                  </a:ext>
                </a:extLst>
              </a:tr>
              <a:tr h="353842">
                <a:tc>
                  <a:txBody>
                    <a:bodyPr/>
                    <a:lstStyle/>
                    <a:p>
                      <a:r>
                        <a:rPr lang="en-US" sz="1000" b="1" dirty="0">
                          <a:solidFill>
                            <a:srgbClr val="002060"/>
                          </a:solidFill>
                          <a:latin typeface="Century Gothic" panose="020B0502020202020204" pitchFamily="34" charset="0"/>
                        </a:rPr>
                        <a:t>Settlement</a:t>
                      </a:r>
                    </a:p>
                  </a:txBody>
                  <a:tcPr/>
                </a:tc>
                <a:tc>
                  <a:txBody>
                    <a:bodyPr/>
                    <a:lstStyle/>
                    <a:p>
                      <a:r>
                        <a:rPr lang="en-US" sz="1000" dirty="0">
                          <a:latin typeface="Century Gothic" panose="020B0502020202020204" pitchFamily="34" charset="0"/>
                        </a:rPr>
                        <a:t>A place where people establish a community</a:t>
                      </a:r>
                      <a:endParaRPr lang="en-US" sz="1000" dirty="0">
                        <a:solidFill>
                          <a:srgbClr val="002060"/>
                        </a:solidFill>
                        <a:latin typeface="Century Gothic" panose="020B0502020202020204" pitchFamily="34" charset="0"/>
                      </a:endParaRPr>
                    </a:p>
                  </a:txBody>
                  <a:tcPr/>
                </a:tc>
                <a:extLst>
                  <a:ext uri="{0D108BD9-81ED-4DB2-BD59-A6C34878D82A}">
                    <a16:rowId xmlns:a16="http://schemas.microsoft.com/office/drawing/2014/main" val="3843969698"/>
                  </a:ext>
                </a:extLst>
              </a:tr>
            </a:tbl>
          </a:graphicData>
        </a:graphic>
      </p:graphicFrame>
      <p:sp>
        <p:nvSpPr>
          <p:cNvPr id="23" name="Rectangle 22">
            <a:extLst>
              <a:ext uri="{FF2B5EF4-FFF2-40B4-BE49-F238E27FC236}">
                <a16:creationId xmlns:a16="http://schemas.microsoft.com/office/drawing/2014/main" id="{CA2F2C82-C702-C15A-A433-41FC85C5822D}"/>
              </a:ext>
            </a:extLst>
          </p:cNvPr>
          <p:cNvSpPr/>
          <p:nvPr/>
        </p:nvSpPr>
        <p:spPr>
          <a:xfrm>
            <a:off x="4101197" y="1186733"/>
            <a:ext cx="4212809" cy="1692771"/>
          </a:xfrm>
          <a:prstGeom prst="rect">
            <a:avLst/>
          </a:prstGeom>
          <a:noFill/>
          <a:ln w="28575">
            <a:solidFill>
              <a:srgbClr val="0070C0"/>
            </a:solidFill>
          </a:ln>
        </p:spPr>
        <p:txBody>
          <a:bodyPr wrap="square" lIns="91440" tIns="45720" rIns="91440" bIns="45720">
            <a:spAutoFit/>
          </a:bodyPr>
          <a:lstStyle/>
          <a:p>
            <a:pPr algn="just"/>
            <a:r>
              <a:rPr lang="en-GB" sz="1300" b="0" cap="none" spc="0" dirty="0">
                <a:ln w="0">
                  <a:noFill/>
                </a:ln>
                <a:solidFill>
                  <a:srgbClr val="0070C0"/>
                </a:solidFill>
                <a:effectLst>
                  <a:outerShdw blurRad="38100" dist="25400" dir="5400000" algn="ctr" rotWithShape="0">
                    <a:srgbClr val="6E747A">
                      <a:alpha val="43000"/>
                    </a:srgbClr>
                  </a:outerShdw>
                </a:effectLst>
                <a:latin typeface="Century Gothic" panose="020B0502020202020204" pitchFamily="34" charset="0"/>
              </a:rPr>
              <a:t>In year 4, w</a:t>
            </a:r>
            <a:r>
              <a:rPr lang="en-GB" sz="1300" b="0" i="0" u="none" strike="noStrike" dirty="0">
                <a:solidFill>
                  <a:srgbClr val="0070C0"/>
                </a:solidFill>
                <a:effectLst/>
                <a:latin typeface="Century Gothic" panose="020B0502020202020204" pitchFamily="34" charset="0"/>
              </a:rPr>
              <a:t>e also learn about the Stone Age and make comparisons between living now and then. They will make some links between and across periods, such as the differences between clothes, food, buildings or transport and identify where some periods fit into a chronological framework by noting connections, notable individuals, trends and contrasts over time. </a:t>
            </a:r>
            <a:endParaRPr lang="en-GB" sz="1300" b="0" cap="none" spc="0" dirty="0">
              <a:ln w="0">
                <a:noFill/>
              </a:ln>
              <a:solidFill>
                <a:srgbClr val="0070C0"/>
              </a:solidFill>
              <a:effectLst>
                <a:outerShdw blurRad="38100" dist="25400" dir="5400000" algn="ctr" rotWithShape="0">
                  <a:srgbClr val="6E747A">
                    <a:alpha val="43000"/>
                  </a:srgbClr>
                </a:outerShdw>
              </a:effectLst>
              <a:latin typeface="Century Gothic" panose="020B0502020202020204" pitchFamily="34" charset="0"/>
            </a:endParaRPr>
          </a:p>
        </p:txBody>
      </p:sp>
      <p:pic>
        <p:nvPicPr>
          <p:cNvPr id="2" name="Picture 2" descr="Whitegate End Primary School and Nursery">
            <a:extLst>
              <a:ext uri="{FF2B5EF4-FFF2-40B4-BE49-F238E27FC236}">
                <a16:creationId xmlns:a16="http://schemas.microsoft.com/office/drawing/2014/main" id="{5F327B5C-2909-0739-667B-BEAF77E84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4937" y="68388"/>
            <a:ext cx="872709" cy="876605"/>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pic>
        <p:nvPicPr>
          <p:cNvPr id="12" name="Picture 11" descr="A screenshot of a computer&#10;&#10;Description automatically generated">
            <a:extLst>
              <a:ext uri="{FF2B5EF4-FFF2-40B4-BE49-F238E27FC236}">
                <a16:creationId xmlns:a16="http://schemas.microsoft.com/office/drawing/2014/main" id="{29CA20C0-B60B-3150-337C-1A220A4769C8}"/>
              </a:ext>
            </a:extLst>
          </p:cNvPr>
          <p:cNvPicPr>
            <a:picLocks noChangeAspect="1"/>
          </p:cNvPicPr>
          <p:nvPr/>
        </p:nvPicPr>
        <p:blipFill>
          <a:blip r:embed="rId4"/>
          <a:srcRect l="19353" t="20675" r="3032" b="13778"/>
          <a:stretch/>
        </p:blipFill>
        <p:spPr>
          <a:xfrm>
            <a:off x="501516" y="955494"/>
            <a:ext cx="3574473" cy="1963145"/>
          </a:xfrm>
          <a:prstGeom prst="rect">
            <a:avLst/>
          </a:prstGeom>
          <a:ln w="38100">
            <a:solidFill>
              <a:srgbClr val="00B0F0"/>
            </a:solidFill>
          </a:ln>
        </p:spPr>
      </p:pic>
      <p:pic>
        <p:nvPicPr>
          <p:cNvPr id="2050" name="Picture 2" descr="The Stone Age | History of Art Online Class">
            <a:extLst>
              <a:ext uri="{FF2B5EF4-FFF2-40B4-BE49-F238E27FC236}">
                <a16:creationId xmlns:a16="http://schemas.microsoft.com/office/drawing/2014/main" id="{8FAFF56F-F11C-4D58-8C3F-9CC843D86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4006" y="955494"/>
            <a:ext cx="3221501" cy="196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263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fe42ba-62cf-41b2-9839-6e9a392d1128">
      <Terms xmlns="http://schemas.microsoft.com/office/infopath/2007/PartnerControls"/>
    </lcf76f155ced4ddcb4097134ff3c332f>
    <TaxCatchAll xmlns="51f39f64-2728-41ab-bcdc-291134f71f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7F276B7A1FF74FAA0B0CE244C44C66" ma:contentTypeVersion="15" ma:contentTypeDescription="Create a new document." ma:contentTypeScope="" ma:versionID="74b822ea86559e02a3af6e2a99722148">
  <xsd:schema xmlns:xsd="http://www.w3.org/2001/XMLSchema" xmlns:xs="http://www.w3.org/2001/XMLSchema" xmlns:p="http://schemas.microsoft.com/office/2006/metadata/properties" xmlns:ns2="a0fe42ba-62cf-41b2-9839-6e9a392d1128" xmlns:ns3="51f39f64-2728-41ab-bcdc-291134f71fd5" targetNamespace="http://schemas.microsoft.com/office/2006/metadata/properties" ma:root="true" ma:fieldsID="b847654004e9b8d1053b280c46ee5d8c" ns2:_="" ns3:_="">
    <xsd:import namespace="a0fe42ba-62cf-41b2-9839-6e9a392d1128"/>
    <xsd:import namespace="51f39f64-2728-41ab-bcdc-291134f71fd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e42ba-62cf-41b2-9839-6e9a392d11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239f32e-7713-4311-9e8c-0c662724b78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f39f64-2728-41ab-bcdc-291134f71fd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24a3769-9cae-4a84-8737-8c9118f3fade}" ma:internalName="TaxCatchAll" ma:showField="CatchAllData" ma:web="51f39f64-2728-41ab-bcdc-291134f71fd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EDCB0D-7A72-4E10-9F71-C5D2D545340D}">
  <ds:schemaRefs>
    <ds:schemaRef ds:uri="http://purl.org/dc/dcmitype/"/>
    <ds:schemaRef ds:uri="http://purl.org/dc/elements/1.1/"/>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51f39f64-2728-41ab-bcdc-291134f71fd5"/>
    <ds:schemaRef ds:uri="a0fe42ba-62cf-41b2-9839-6e9a392d1128"/>
  </ds:schemaRefs>
</ds:datastoreItem>
</file>

<file path=customXml/itemProps2.xml><?xml version="1.0" encoding="utf-8"?>
<ds:datastoreItem xmlns:ds="http://schemas.openxmlformats.org/officeDocument/2006/customXml" ds:itemID="{C60A5099-B097-4973-894D-419F2D8A9B27}">
  <ds:schemaRefs>
    <ds:schemaRef ds:uri="51f39f64-2728-41ab-bcdc-291134f71fd5"/>
    <ds:schemaRef ds:uri="a0fe42ba-62cf-41b2-9839-6e9a392d11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8F02C7-E90A-4B01-903F-B77C05763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Parcel</Template>
  <TotalTime>1075</TotalTime>
  <Words>538</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Aptos</vt:lpstr>
      <vt:lpstr>Arial</vt:lpstr>
      <vt:lpstr>Century Gothic</vt:lpstr>
      <vt:lpstr>Times New Roman</vt:lpstr>
      <vt:lpstr>Trebuchet MS</vt:lpstr>
      <vt:lpstr>Wingdings 3</vt:lpstr>
      <vt:lpstr>Facet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Walker</dc:creator>
  <cp:lastModifiedBy>Michaela Bailey</cp:lastModifiedBy>
  <cp:revision>11</cp:revision>
  <cp:lastPrinted>2024-12-18T09:41:53Z</cp:lastPrinted>
  <dcterms:created xsi:type="dcterms:W3CDTF">2024-11-26T19:59:18Z</dcterms:created>
  <dcterms:modified xsi:type="dcterms:W3CDTF">2024-12-20T09:58:38Z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0x010100337F276B7A1FF74FAA0B0CE244C44C66</vt:lpwstr>
  </property>
  <property fmtid="{D5CDD505-2E9C-101B-9397-08002B2CF9AE}" pid="3" name="MediaServiceImageTags">
    <vt:lpwstr/>
  </property>
</Properties>
</file>