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handoutMasterIdLst>
    <p:handoutMasterId r:id="rId21"/>
  </p:handoutMasterIdLst>
  <p:sldIdLst>
    <p:sldId id="256" r:id="rId5"/>
    <p:sldId id="294" r:id="rId6"/>
    <p:sldId id="310" r:id="rId7"/>
    <p:sldId id="313" r:id="rId8"/>
    <p:sldId id="299" r:id="rId9"/>
    <p:sldId id="302" r:id="rId10"/>
    <p:sldId id="305" r:id="rId11"/>
    <p:sldId id="295" r:id="rId12"/>
    <p:sldId id="312" r:id="rId13"/>
    <p:sldId id="300" r:id="rId14"/>
    <p:sldId id="311" r:id="rId15"/>
    <p:sldId id="301" r:id="rId16"/>
    <p:sldId id="307" r:id="rId17"/>
    <p:sldId id="309" r:id="rId18"/>
    <p:sldId id="308" r:id="rId19"/>
  </p:sldIdLst>
  <p:sldSz cx="12192000" cy="6858000"/>
  <p:notesSz cx="10018713" cy="68881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74" autoAdjust="0"/>
  </p:normalViewPr>
  <p:slideViewPr>
    <p:cSldViewPr snapToGrid="0">
      <p:cViewPr varScale="1">
        <p:scale>
          <a:sx n="86" d="100"/>
          <a:sy n="86" d="100"/>
        </p:scale>
        <p:origin x="562" y="72"/>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66" d="100"/>
          <a:sy n="66" d="100"/>
        </p:scale>
        <p:origin x="3134"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41443" cy="345605"/>
          </a:xfrm>
          <a:prstGeom prst="rect">
            <a:avLst/>
          </a:prstGeom>
        </p:spPr>
        <p:txBody>
          <a:bodyPr vert="horz" lIns="96606" tIns="48303" rIns="96606" bIns="48303" rtlCol="0"/>
          <a:lstStyle>
            <a:lvl1pPr algn="l">
              <a:defRPr sz="1300"/>
            </a:lvl1pPr>
          </a:lstStyle>
          <a:p>
            <a:endParaRPr/>
          </a:p>
        </p:txBody>
      </p:sp>
      <p:sp>
        <p:nvSpPr>
          <p:cNvPr id="3" name="Date Placeholder 2"/>
          <p:cNvSpPr>
            <a:spLocks noGrp="1"/>
          </p:cNvSpPr>
          <p:nvPr>
            <p:ph type="dt" sz="quarter" idx="1"/>
          </p:nvPr>
        </p:nvSpPr>
        <p:spPr>
          <a:xfrm>
            <a:off x="5674952" y="0"/>
            <a:ext cx="4341443" cy="345605"/>
          </a:xfrm>
          <a:prstGeom prst="rect">
            <a:avLst/>
          </a:prstGeom>
        </p:spPr>
        <p:txBody>
          <a:bodyPr vert="horz" lIns="96606" tIns="48303" rIns="96606" bIns="48303" rtlCol="0"/>
          <a:lstStyle>
            <a:lvl1pPr algn="r">
              <a:defRPr sz="1300"/>
            </a:lvl1pPr>
          </a:lstStyle>
          <a:p>
            <a:fld id="{20EA5F0D-C1DC-412F-A146-DDB3A74B588F}" type="datetimeFigureOut">
              <a:rPr lang="en-US"/>
              <a:t>10/5/2022</a:t>
            </a:fld>
            <a:endParaRPr/>
          </a:p>
        </p:txBody>
      </p:sp>
      <p:sp>
        <p:nvSpPr>
          <p:cNvPr id="4" name="Footer Placeholder 3"/>
          <p:cNvSpPr>
            <a:spLocks noGrp="1"/>
          </p:cNvSpPr>
          <p:nvPr>
            <p:ph type="ftr" sz="quarter" idx="2"/>
          </p:nvPr>
        </p:nvSpPr>
        <p:spPr>
          <a:xfrm>
            <a:off x="1" y="6542560"/>
            <a:ext cx="4341443" cy="345603"/>
          </a:xfrm>
          <a:prstGeom prst="rect">
            <a:avLst/>
          </a:prstGeom>
        </p:spPr>
        <p:txBody>
          <a:bodyPr vert="horz" lIns="96606" tIns="48303" rIns="96606" bIns="48303" rtlCol="0" anchor="b"/>
          <a:lstStyle>
            <a:lvl1pPr algn="l">
              <a:defRPr sz="1300"/>
            </a:lvl1pPr>
          </a:lstStyle>
          <a:p>
            <a:endParaRPr/>
          </a:p>
        </p:txBody>
      </p:sp>
      <p:sp>
        <p:nvSpPr>
          <p:cNvPr id="5" name="Slide Number Placeholder 4"/>
          <p:cNvSpPr>
            <a:spLocks noGrp="1"/>
          </p:cNvSpPr>
          <p:nvPr>
            <p:ph type="sldNum" sz="quarter" idx="3"/>
          </p:nvPr>
        </p:nvSpPr>
        <p:spPr>
          <a:xfrm>
            <a:off x="5674952" y="6542560"/>
            <a:ext cx="4341443" cy="345603"/>
          </a:xfrm>
          <a:prstGeom prst="rect">
            <a:avLst/>
          </a:prstGeom>
        </p:spPr>
        <p:txBody>
          <a:bodyPr vert="horz" lIns="96606" tIns="48303" rIns="96606" bIns="48303" rtlCol="0" anchor="b"/>
          <a:lstStyle>
            <a:lvl1pPr algn="r">
              <a:defRPr sz="13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41443" cy="345605"/>
          </a:xfrm>
          <a:prstGeom prst="rect">
            <a:avLst/>
          </a:prstGeom>
        </p:spPr>
        <p:txBody>
          <a:bodyPr vert="horz" lIns="96606" tIns="48303" rIns="96606" bIns="48303" rtlCol="0"/>
          <a:lstStyle>
            <a:lvl1pPr algn="l">
              <a:defRPr sz="1300"/>
            </a:lvl1pPr>
          </a:lstStyle>
          <a:p>
            <a:endParaRPr/>
          </a:p>
        </p:txBody>
      </p:sp>
      <p:sp>
        <p:nvSpPr>
          <p:cNvPr id="3" name="Date Placeholder 2"/>
          <p:cNvSpPr>
            <a:spLocks noGrp="1"/>
          </p:cNvSpPr>
          <p:nvPr>
            <p:ph type="dt" idx="1"/>
          </p:nvPr>
        </p:nvSpPr>
        <p:spPr>
          <a:xfrm>
            <a:off x="5674952" y="0"/>
            <a:ext cx="4341443" cy="345605"/>
          </a:xfrm>
          <a:prstGeom prst="rect">
            <a:avLst/>
          </a:prstGeom>
        </p:spPr>
        <p:txBody>
          <a:bodyPr vert="horz" lIns="96606" tIns="48303" rIns="96606" bIns="48303" rtlCol="0"/>
          <a:lstStyle>
            <a:lvl1pPr algn="r">
              <a:defRPr sz="1300"/>
            </a:lvl1pPr>
          </a:lstStyle>
          <a:p>
            <a:fld id="{A8CDE508-72C8-4AB5-AA9C-1584D31690E0}" type="datetimeFigureOut">
              <a:rPr lang="en-US"/>
              <a:t>10/5/2022</a:t>
            </a:fld>
            <a:endParaRPr/>
          </a:p>
        </p:txBody>
      </p:sp>
      <p:sp>
        <p:nvSpPr>
          <p:cNvPr id="4" name="Slide Image Placeholder 3"/>
          <p:cNvSpPr>
            <a:spLocks noGrp="1" noRot="1" noChangeAspect="1"/>
          </p:cNvSpPr>
          <p:nvPr>
            <p:ph type="sldImg" idx="2"/>
          </p:nvPr>
        </p:nvSpPr>
        <p:spPr>
          <a:xfrm>
            <a:off x="2941638" y="860425"/>
            <a:ext cx="4135437" cy="2325688"/>
          </a:xfrm>
          <a:prstGeom prst="rect">
            <a:avLst/>
          </a:prstGeom>
          <a:noFill/>
          <a:ln w="12700">
            <a:solidFill>
              <a:prstClr val="black"/>
            </a:solidFill>
          </a:ln>
        </p:spPr>
        <p:txBody>
          <a:bodyPr vert="horz" lIns="96606" tIns="48303" rIns="96606" bIns="48303" rtlCol="0" anchor="ctr"/>
          <a:lstStyle/>
          <a:p>
            <a:endParaRPr/>
          </a:p>
        </p:txBody>
      </p:sp>
      <p:sp>
        <p:nvSpPr>
          <p:cNvPr id="5" name="Notes Placeholder 4"/>
          <p:cNvSpPr>
            <a:spLocks noGrp="1"/>
          </p:cNvSpPr>
          <p:nvPr>
            <p:ph type="body" sz="quarter" idx="3"/>
          </p:nvPr>
        </p:nvSpPr>
        <p:spPr>
          <a:xfrm>
            <a:off x="1001872" y="3314928"/>
            <a:ext cx="8014970" cy="2324755"/>
          </a:xfrm>
          <a:prstGeom prst="rect">
            <a:avLst/>
          </a:prstGeom>
        </p:spPr>
        <p:txBody>
          <a:bodyPr vert="horz" lIns="96606" tIns="48303" rIns="96606" bIns="48303"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1" y="6542560"/>
            <a:ext cx="4341443" cy="345603"/>
          </a:xfrm>
          <a:prstGeom prst="rect">
            <a:avLst/>
          </a:prstGeom>
        </p:spPr>
        <p:txBody>
          <a:bodyPr vert="horz" lIns="96606" tIns="48303" rIns="96606" bIns="48303" rtlCol="0" anchor="b"/>
          <a:lstStyle>
            <a:lvl1pPr algn="l">
              <a:defRPr sz="1300"/>
            </a:lvl1pPr>
          </a:lstStyle>
          <a:p>
            <a:endParaRPr/>
          </a:p>
        </p:txBody>
      </p:sp>
      <p:sp>
        <p:nvSpPr>
          <p:cNvPr id="7" name="Slide Number Placeholder 6"/>
          <p:cNvSpPr>
            <a:spLocks noGrp="1"/>
          </p:cNvSpPr>
          <p:nvPr>
            <p:ph type="sldNum" sz="quarter" idx="5"/>
          </p:nvPr>
        </p:nvSpPr>
        <p:spPr>
          <a:xfrm>
            <a:off x="5674952" y="6542560"/>
            <a:ext cx="4341443" cy="345603"/>
          </a:xfrm>
          <a:prstGeom prst="rect">
            <a:avLst/>
          </a:prstGeom>
        </p:spPr>
        <p:txBody>
          <a:bodyPr vert="horz" lIns="96606" tIns="48303" rIns="96606" bIns="48303" rtlCol="0" anchor="b"/>
          <a:lstStyle>
            <a:lvl1pPr algn="r">
              <a:defRPr sz="13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
          <p:cNvGrpSpPr/>
          <p:nvPr/>
        </p:nvGrpSpPr>
        <p:grpSpPr>
          <a:xfrm rot="248467">
            <a:off x="223563" y="2575407"/>
            <a:ext cx="4688853" cy="2424835"/>
            <a:chOff x="-10068" y="2615721"/>
            <a:chExt cx="5488038" cy="2838132"/>
          </a:xfrm>
        </p:grpSpPr>
        <p:sp>
          <p:nvSpPr>
            <p:cNvPr id="5" name="Freeform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 name="Freeform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 name="Freeform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 name="Freeform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 name="Freeform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0" name="Group 39"/>
          <p:cNvGrpSpPr/>
          <p:nvPr/>
        </p:nvGrpSpPr>
        <p:grpSpPr>
          <a:xfrm rot="18988672">
            <a:off x="68557" y="189622"/>
            <a:ext cx="517230" cy="587584"/>
            <a:chOff x="11036616" y="1071278"/>
            <a:chExt cx="1030189" cy="1170315"/>
          </a:xfrm>
        </p:grpSpPr>
        <p:sp>
          <p:nvSpPr>
            <p:cNvPr id="41"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49" name="Freeform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50" name="Group 49"/>
          <p:cNvGrpSpPr/>
          <p:nvPr/>
        </p:nvGrpSpPr>
        <p:grpSpPr>
          <a:xfrm>
            <a:off x="11434163" y="6542"/>
            <a:ext cx="679129" cy="712528"/>
            <a:chOff x="11231706" y="127529"/>
            <a:chExt cx="679129" cy="712528"/>
          </a:xfrm>
        </p:grpSpPr>
        <p:sp>
          <p:nvSpPr>
            <p:cNvPr id="51" name="Freeform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59" name="Freeform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61" name="Group 5"/>
          <p:cNvGrpSpPr>
            <a:grpSpLocks noChangeAspect="1"/>
          </p:cNvGrpSpPr>
          <p:nvPr/>
        </p:nvGrpSpPr>
        <p:grpSpPr bwMode="auto">
          <a:xfrm>
            <a:off x="-1519" y="854145"/>
            <a:ext cx="1881474" cy="2341763"/>
            <a:chOff x="3000" y="1116"/>
            <a:chExt cx="1680" cy="2091"/>
          </a:xfrm>
        </p:grpSpPr>
        <p:sp>
          <p:nvSpPr>
            <p:cNvPr id="62" name="Freeform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1" name="Group 33"/>
          <p:cNvGrpSpPr>
            <a:grpSpLocks noChangeAspect="1"/>
          </p:cNvGrpSpPr>
          <p:nvPr/>
        </p:nvGrpSpPr>
        <p:grpSpPr bwMode="auto">
          <a:xfrm>
            <a:off x="1714988" y="4544219"/>
            <a:ext cx="1873268" cy="2324202"/>
            <a:chOff x="3359" y="1523"/>
            <a:chExt cx="943" cy="1170"/>
          </a:xfrm>
        </p:grpSpPr>
        <p:sp>
          <p:nvSpPr>
            <p:cNvPr id="82" name="Freeform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7" name="Group 43"/>
          <p:cNvGrpSpPr>
            <a:grpSpLocks noChangeAspect="1"/>
          </p:cNvGrpSpPr>
          <p:nvPr/>
        </p:nvGrpSpPr>
        <p:grpSpPr bwMode="auto">
          <a:xfrm>
            <a:off x="1168399" y="5011046"/>
            <a:ext cx="1497013" cy="1857375"/>
            <a:chOff x="3367" y="1523"/>
            <a:chExt cx="943" cy="1170"/>
          </a:xfrm>
        </p:grpSpPr>
        <p:sp>
          <p:nvSpPr>
            <p:cNvPr id="88"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3"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4" name="Group 93"/>
          <p:cNvGrpSpPr/>
          <p:nvPr/>
        </p:nvGrpSpPr>
        <p:grpSpPr>
          <a:xfrm>
            <a:off x="-21971" y="4350236"/>
            <a:ext cx="1696783" cy="2518186"/>
            <a:chOff x="-3496" y="4350236"/>
            <a:chExt cx="1696783" cy="2518186"/>
          </a:xfrm>
        </p:grpSpPr>
        <p:sp>
          <p:nvSpPr>
            <p:cNvPr id="95" name="Freeform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9" name="Group 43"/>
          <p:cNvGrpSpPr>
            <a:grpSpLocks noChangeAspect="1"/>
          </p:cNvGrpSpPr>
          <p:nvPr/>
        </p:nvGrpSpPr>
        <p:grpSpPr bwMode="auto">
          <a:xfrm>
            <a:off x="2911336" y="4572470"/>
            <a:ext cx="1850498" cy="2295951"/>
            <a:chOff x="3367" y="1523"/>
            <a:chExt cx="943" cy="1170"/>
          </a:xfrm>
        </p:grpSpPr>
        <p:sp>
          <p:nvSpPr>
            <p:cNvPr id="100"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06" name="Group 105"/>
          <p:cNvGrpSpPr/>
          <p:nvPr/>
        </p:nvGrpSpPr>
        <p:grpSpPr>
          <a:xfrm rot="1576354">
            <a:off x="11125791" y="2895976"/>
            <a:ext cx="1030189" cy="1170315"/>
            <a:chOff x="11036616" y="1071278"/>
            <a:chExt cx="1030189" cy="1170315"/>
          </a:xfrm>
        </p:grpSpPr>
        <p:sp>
          <p:nvSpPr>
            <p:cNvPr id="107"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115" name="Freeform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7" name="Group 116"/>
          <p:cNvGrpSpPr/>
          <p:nvPr/>
        </p:nvGrpSpPr>
        <p:grpSpPr>
          <a:xfrm rot="198573">
            <a:off x="1199275" y="2684218"/>
            <a:ext cx="2154692" cy="1686565"/>
            <a:chOff x="1175948" y="2708421"/>
            <a:chExt cx="2159248" cy="1690131"/>
          </a:xfrm>
        </p:grpSpPr>
        <p:sp>
          <p:nvSpPr>
            <p:cNvPr id="118" name="Freeform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sp>
          <p:nvSpPr>
            <p:cNvPr id="145" name="Freeform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grpSp>
      <p:grpSp>
        <p:nvGrpSpPr>
          <p:cNvPr id="146" name="Group 5"/>
          <p:cNvGrpSpPr>
            <a:grpSpLocks noChangeAspect="1"/>
          </p:cNvGrpSpPr>
          <p:nvPr/>
        </p:nvGrpSpPr>
        <p:grpSpPr bwMode="auto">
          <a:xfrm>
            <a:off x="9167354" y="4138360"/>
            <a:ext cx="3023057" cy="2719639"/>
            <a:chOff x="2887" y="1286"/>
            <a:chExt cx="1903" cy="1712"/>
          </a:xfrm>
        </p:grpSpPr>
        <p:sp>
          <p:nvSpPr>
            <p:cNvPr id="147" name="Freeform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1" name="Group 64"/>
          <p:cNvGrpSpPr>
            <a:grpSpLocks noChangeAspect="1"/>
          </p:cNvGrpSpPr>
          <p:nvPr/>
        </p:nvGrpSpPr>
        <p:grpSpPr bwMode="auto">
          <a:xfrm rot="12827499" flipH="1">
            <a:off x="11360417" y="2338535"/>
            <a:ext cx="483752" cy="536662"/>
            <a:chOff x="2052" y="995"/>
            <a:chExt cx="768" cy="852"/>
          </a:xfrm>
        </p:grpSpPr>
        <p:sp>
          <p:nvSpPr>
            <p:cNvPr id="17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2681288" y="165020"/>
            <a:ext cx="9360418" cy="2263258"/>
          </a:xfrm>
        </p:spPr>
        <p:txBody>
          <a:bodyPr anchor="b">
            <a:normAutofit/>
          </a:bodyPr>
          <a:lstStyle>
            <a:lvl1pPr algn="ctr">
              <a:defRPr sz="6600"/>
            </a:lvl1pPr>
          </a:lstStyle>
          <a:p>
            <a:r>
              <a:rPr lang="en-US"/>
              <a:t>Click to edit Master title style</a:t>
            </a:r>
            <a:endParaRPr/>
          </a:p>
        </p:txBody>
      </p:sp>
      <p:sp>
        <p:nvSpPr>
          <p:cNvPr id="3" name="Subtitle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10/5/2022</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92666"/>
            <a:ext cx="2628900" cy="557953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592666"/>
            <a:ext cx="7734300" cy="55795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10/5/2022</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10/5/2022</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3999" y="1485900"/>
            <a:ext cx="9144001" cy="2933700"/>
          </a:xfrm>
        </p:spPr>
        <p:txBody>
          <a:bodyPr anchor="b">
            <a:normAutofit/>
          </a:bodyPr>
          <a:lstStyle>
            <a:lvl1pPr algn="l">
              <a:defRPr sz="5200" b="0"/>
            </a:lvl1pPr>
          </a:lstStyle>
          <a:p>
            <a:r>
              <a:rPr lang="en-US"/>
              <a:t>Click to edit Master title style</a:t>
            </a:r>
            <a:endParaRPr/>
          </a:p>
        </p:txBody>
      </p:sp>
      <p:sp>
        <p:nvSpPr>
          <p:cNvPr id="3" name="Text Placeholder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10/5/2022</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12952B5-7A2F-4CC8-B7CE-9234E21C2837}" type="datetime1">
              <a:rPr lang="en-US" smtClean="0"/>
              <a:t>10/5/2022</a:t>
            </a:fld>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E1DA07A-9201-4B4B-BAF2-015AFA30F520}" type="datetime1">
              <a:rPr lang="en-US" smtClean="0"/>
              <a:t>10/5/2022</a:t>
            </a:fld>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Freeform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a:extLst/>
        </p:spPr>
        <p:txBody>
          <a:bodyPr vert="horz" wrap="square" lIns="91440" tIns="45720" rIns="91440" bIns="45720" numCol="1" anchor="t" anchorCtr="0" compatLnSpc="1">
            <a:prstTxWarp prst="textNoShape">
              <a:avLst/>
            </a:prstTxWarp>
          </a:bodyPr>
          <a:lstStyle/>
          <a:p>
            <a:endParaRPr/>
          </a:p>
        </p:txBody>
      </p:sp>
      <p:sp>
        <p:nvSpPr>
          <p:cNvPr id="7" name="Freeform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nvGrpSpPr>
          <p:cNvPr id="9" name="Group 69"/>
          <p:cNvGrpSpPr>
            <a:grpSpLocks noChangeAspect="1"/>
          </p:cNvGrpSpPr>
          <p:nvPr/>
        </p:nvGrpSpPr>
        <p:grpSpPr bwMode="auto">
          <a:xfrm flipH="1">
            <a:off x="9732236" y="958654"/>
            <a:ext cx="1400819" cy="4001744"/>
            <a:chOff x="3220" y="236"/>
            <a:chExt cx="1347" cy="3848"/>
          </a:xfrm>
        </p:grpSpPr>
        <p:sp>
          <p:nvSpPr>
            <p:cNvPr id="10"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1"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2"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1"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2"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7"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8"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3" name="Group 69"/>
          <p:cNvGrpSpPr>
            <a:grpSpLocks noChangeAspect="1"/>
          </p:cNvGrpSpPr>
          <p:nvPr/>
        </p:nvGrpSpPr>
        <p:grpSpPr bwMode="auto">
          <a:xfrm>
            <a:off x="10895012" y="1248597"/>
            <a:ext cx="1254796" cy="3346122"/>
            <a:chOff x="3124" y="236"/>
            <a:chExt cx="1443" cy="3848"/>
          </a:xfrm>
        </p:grpSpPr>
        <p:sp>
          <p:nvSpPr>
            <p:cNvPr id="94" name="Freeform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5" name="Freeform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9" name="Freeform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0" name="Freeform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6"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7"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5"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7" name="Freeform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5"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6"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7"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1"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2"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7" name="Group 69"/>
          <p:cNvGrpSpPr>
            <a:grpSpLocks noChangeAspect="1"/>
          </p:cNvGrpSpPr>
          <p:nvPr/>
        </p:nvGrpSpPr>
        <p:grpSpPr bwMode="auto">
          <a:xfrm>
            <a:off x="9087454" y="2736976"/>
            <a:ext cx="906206" cy="2416549"/>
            <a:chOff x="3124" y="236"/>
            <a:chExt cx="1443" cy="3848"/>
          </a:xfrm>
        </p:grpSpPr>
        <p:sp>
          <p:nvSpPr>
            <p:cNvPr id="178"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0"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1"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2"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3"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4"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5"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6"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7" name="Freeform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8"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9"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0"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1"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2"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3"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4"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5"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6"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7"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8"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9"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0"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1"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2"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3"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4"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5"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6"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7"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8"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9"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0"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1"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2"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3"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4"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5"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6"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7"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8"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9"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0"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1"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2"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3"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4"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5"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6"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7"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8"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9"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0"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1"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2"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3"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4"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5"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6"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7"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8"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9"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0"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1"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2"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3"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4"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5"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6"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7"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8"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9"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0"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1"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2"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3"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4"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5"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6"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7"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8"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9"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0" name="Group 50"/>
          <p:cNvGrpSpPr>
            <a:grpSpLocks noChangeAspect="1"/>
          </p:cNvGrpSpPr>
          <p:nvPr/>
        </p:nvGrpSpPr>
        <p:grpSpPr bwMode="auto">
          <a:xfrm>
            <a:off x="10514012" y="2438400"/>
            <a:ext cx="1485016" cy="2195929"/>
            <a:chOff x="3369" y="1563"/>
            <a:chExt cx="940" cy="1390"/>
          </a:xfrm>
        </p:grpSpPr>
        <p:sp>
          <p:nvSpPr>
            <p:cNvPr id="261" name="Freeform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2" name="Freeform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3" name="Freeform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4" name="Freeform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5" name="Freeform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6" name="Freeform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7" name="Freeform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8" name="Freeform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9" name="Freeform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0" name="Freeform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1" name="Freeform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2" name="Freeform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3" name="Freeform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4" name="Freeform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5" name="Freeform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6" name="Freeform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7" name="Freeform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8" name="Freeform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9" name="Freeform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0" name="Freeform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1" name="Freeform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2" name="Freeform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3" name="Freeform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4" name="Freeform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5" name="Freeform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6" name="Freeform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7" name="Freeform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8" name="Freeform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89" name="Group 5"/>
          <p:cNvGrpSpPr>
            <a:grpSpLocks noChangeAspect="1"/>
          </p:cNvGrpSpPr>
          <p:nvPr/>
        </p:nvGrpSpPr>
        <p:grpSpPr bwMode="auto">
          <a:xfrm>
            <a:off x="7988059" y="2988645"/>
            <a:ext cx="2439575" cy="3074765"/>
            <a:chOff x="2968" y="1107"/>
            <a:chExt cx="1736" cy="2188"/>
          </a:xfrm>
        </p:grpSpPr>
        <p:sp>
          <p:nvSpPr>
            <p:cNvPr id="290" name="Freeform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1" name="Ova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2" name="Freeform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3" name="Freeform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4" name="Freeform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5" name="Freeform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6" name="Freeform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7" name="Freeform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8" name="Freeform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9" name="Freeform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0" name="Freeform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1" name="Freeform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2" name="Freeform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3" name="Freeform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4" name="Freeform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5" name="Freeform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6" name="Freeform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7" name="Freeform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8" name="Freeform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9" name="Freeform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310" name="Freeform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311" name="Group 29"/>
          <p:cNvGrpSpPr>
            <a:grpSpLocks noChangeAspect="1"/>
          </p:cNvGrpSpPr>
          <p:nvPr/>
        </p:nvGrpSpPr>
        <p:grpSpPr bwMode="auto">
          <a:xfrm flipH="1">
            <a:off x="9191537" y="4800600"/>
            <a:ext cx="2998875" cy="2083312"/>
            <a:chOff x="2481" y="1188"/>
            <a:chExt cx="2735" cy="1900"/>
          </a:xfrm>
        </p:grpSpPr>
        <p:sp>
          <p:nvSpPr>
            <p:cNvPr id="312" name="Freeform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3" name="Freeform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4" name="Freeform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5" name="Freeform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6" name="Freeform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7" name="Freeform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8" name="Freeform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9" name="Freeform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0" name="Freeform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1" name="Freeform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2" name="Freeform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3" name="Freeform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4" name="Freeform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5" name="Freeform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6" name="Freeform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7" name="Freeform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8" name="Freeform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9" name="Freeform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0" name="Freeform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1" name="Freeform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2" name="Freeform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3" name="Freeform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4" name="Freeform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5" name="Freeform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6" name="Freeform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7" name="Freeform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8" name="Freeform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9" name="Freeform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0" name="Freeform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1" name="Freeform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2" name="Freeform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3" name="Freeform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4" name="Freeform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5" name="Freeform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6" name="Freeform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7" name="Freeform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8" name="Group 347"/>
          <p:cNvGrpSpPr/>
          <p:nvPr/>
        </p:nvGrpSpPr>
        <p:grpSpPr>
          <a:xfrm>
            <a:off x="-1588" y="3799401"/>
            <a:ext cx="4386410" cy="3084511"/>
            <a:chOff x="-1588" y="4419600"/>
            <a:chExt cx="3504440" cy="2464312"/>
          </a:xfrm>
        </p:grpSpPr>
        <p:grpSp>
          <p:nvGrpSpPr>
            <p:cNvPr id="349" name="Group 156"/>
            <p:cNvGrpSpPr>
              <a:grpSpLocks noChangeAspect="1"/>
            </p:cNvGrpSpPr>
            <p:nvPr/>
          </p:nvGrpSpPr>
          <p:grpSpPr bwMode="auto">
            <a:xfrm>
              <a:off x="-321" y="4419600"/>
              <a:ext cx="2827754" cy="2458133"/>
              <a:chOff x="437" y="-367"/>
              <a:chExt cx="5799" cy="5041"/>
            </a:xfrm>
          </p:grpSpPr>
          <p:sp>
            <p:nvSpPr>
              <p:cNvPr id="375" name="Freeform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6" name="Freeform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7" name="Freeform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8" name="Freeform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9" name="Freeform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0" name="Freeform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1" name="Freeform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2" name="Freeform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3" name="Freeform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4" name="Freeform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5" name="Freeform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6" name="Freeform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7" name="Freeform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8" name="Freeform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9" name="Freeform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0" name="Freeform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1" name="Freeform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2" name="Freeform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3" name="Freeform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4" name="Freeform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5" name="Freeform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6" name="Freeform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7" name="Freeform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8" name="Freeform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9" name="Freeform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0" name="Freeform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1" name="Freeform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2" name="Freeform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3" name="Freeform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4" name="Freeform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5" name="Freeform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6" name="Freeform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7" name="Freeform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8" name="Freeform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9" name="Freeform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0" name="Freeform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1" name="Freeform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2" name="Freeform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3" name="Freeform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4" name="Freeform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5" name="Freeform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6" name="Freeform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7" name="Freeform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8" name="Freeform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9" name="Freeform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0" name="Freeform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1" name="Freeform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0" name="Group 349"/>
            <p:cNvGrpSpPr/>
            <p:nvPr/>
          </p:nvGrpSpPr>
          <p:grpSpPr>
            <a:xfrm flipH="1">
              <a:off x="2055224" y="5313306"/>
              <a:ext cx="1134584" cy="955223"/>
              <a:chOff x="3900133" y="5425719"/>
              <a:chExt cx="1778554" cy="1449268"/>
            </a:xfrm>
          </p:grpSpPr>
          <p:sp>
            <p:nvSpPr>
              <p:cNvPr id="366" name="Freeform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7" name="Freeform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8" name="Freeform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9" name="Freeform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0" name="Freeform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1" name="Freeform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2" name="Freeform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3" name="Freeform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4" name="Freeform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1" name="Group 350"/>
            <p:cNvGrpSpPr/>
            <p:nvPr/>
          </p:nvGrpSpPr>
          <p:grpSpPr>
            <a:xfrm>
              <a:off x="-1588" y="5362669"/>
              <a:ext cx="1522208" cy="1521243"/>
              <a:chOff x="-1588" y="5362669"/>
              <a:chExt cx="1522208" cy="1521243"/>
            </a:xfrm>
          </p:grpSpPr>
          <p:sp>
            <p:nvSpPr>
              <p:cNvPr id="359" name="Freeform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0" name="Freeform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1" name="Freeform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2" name="Freeform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3" name="Freeform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4" name="Freeform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5" name="Freeform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2" name="Group 351"/>
            <p:cNvGrpSpPr/>
            <p:nvPr/>
          </p:nvGrpSpPr>
          <p:grpSpPr>
            <a:xfrm>
              <a:off x="1808901" y="5856153"/>
              <a:ext cx="1693951" cy="1019100"/>
              <a:chOff x="1623186" y="-214403"/>
              <a:chExt cx="1171187" cy="716005"/>
            </a:xfrm>
          </p:grpSpPr>
          <p:sp>
            <p:nvSpPr>
              <p:cNvPr id="353" name="Freeform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4" name="Freeform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5" name="Freeform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6" name="Freeform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7" name="Freeform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8" name="Freeform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grpSp>
        <p:nvGrpSpPr>
          <p:cNvPr id="422" name="Group 52"/>
          <p:cNvGrpSpPr>
            <a:grpSpLocks noChangeAspect="1"/>
          </p:cNvGrpSpPr>
          <p:nvPr/>
        </p:nvGrpSpPr>
        <p:grpSpPr bwMode="auto">
          <a:xfrm rot="19948164">
            <a:off x="369246" y="506291"/>
            <a:ext cx="892898" cy="1021771"/>
            <a:chOff x="4634" y="754"/>
            <a:chExt cx="1164" cy="1332"/>
          </a:xfrm>
        </p:grpSpPr>
        <p:sp>
          <p:nvSpPr>
            <p:cNvPr id="42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1" name="Group 52"/>
          <p:cNvGrpSpPr>
            <a:grpSpLocks noChangeAspect="1"/>
          </p:cNvGrpSpPr>
          <p:nvPr/>
        </p:nvGrpSpPr>
        <p:grpSpPr bwMode="auto">
          <a:xfrm rot="5825446">
            <a:off x="11635759" y="394369"/>
            <a:ext cx="408172" cy="467084"/>
            <a:chOff x="4634" y="754"/>
            <a:chExt cx="1164" cy="1332"/>
          </a:xfrm>
        </p:grpSpPr>
        <p:sp>
          <p:nvSpPr>
            <p:cNvPr id="432"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3"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4"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5"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6"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7"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8"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9"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40" name="Group 66"/>
          <p:cNvGrpSpPr>
            <a:grpSpLocks noChangeAspect="1"/>
          </p:cNvGrpSpPr>
          <p:nvPr/>
        </p:nvGrpSpPr>
        <p:grpSpPr bwMode="auto">
          <a:xfrm>
            <a:off x="23436" y="3048994"/>
            <a:ext cx="388175" cy="364678"/>
            <a:chOff x="3636" y="1964"/>
            <a:chExt cx="413" cy="388"/>
          </a:xfrm>
        </p:grpSpPr>
        <p:sp>
          <p:nvSpPr>
            <p:cNvPr id="44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2034904" y="828876"/>
            <a:ext cx="6058552" cy="3507549"/>
          </a:xfrm>
        </p:spPr>
        <p:txBody>
          <a:bodyPr anchor="ctr">
            <a:normAutofit/>
          </a:bodyPr>
          <a:lstStyle>
            <a:lvl1pPr algn="ctr">
              <a:defRPr sz="6000"/>
            </a:lvl1p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9E583DDF-CA54-461A-A486-592D2374C532}" type="datetimeFigureOut">
              <a:rPr lang="en-US"/>
              <a:t>10/5/2022</a:t>
            </a:fld>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9E583DDF-CA54-461A-A486-592D2374C532}" type="datetimeFigureOut">
              <a:rPr lang="en-US"/>
              <a:t>10/5/2022</a:t>
            </a:fld>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a:t>Click to edit Master title style</a:t>
            </a:r>
            <a:endParaRPr/>
          </a:p>
        </p:txBody>
      </p:sp>
      <p:sp>
        <p:nvSpPr>
          <p:cNvPr id="3" name="Content Placeholder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10/5/2022</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10/5/2022</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Freeform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p:spPr>
        <p:txBody>
          <a:bodyPr vert="horz" wrap="square" lIns="91440" tIns="45720" rIns="91440" bIns="45720" numCol="1" anchor="t" anchorCtr="0" compatLnSpc="1">
            <a:prstTxWarp prst="textNoShape">
              <a:avLst/>
            </a:prstTxWarp>
          </a:bodyPr>
          <a:lstStyle/>
          <a:p>
            <a:endParaRPr/>
          </a:p>
        </p:txBody>
      </p:sp>
      <p:sp>
        <p:nvSpPr>
          <p:cNvPr id="9" name="Freeform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10" name="Group 66"/>
          <p:cNvGrpSpPr>
            <a:grpSpLocks noChangeAspect="1"/>
          </p:cNvGrpSpPr>
          <p:nvPr/>
        </p:nvGrpSpPr>
        <p:grpSpPr bwMode="auto">
          <a:xfrm>
            <a:off x="11647687" y="947576"/>
            <a:ext cx="426645" cy="400819"/>
            <a:chOff x="3636" y="1964"/>
            <a:chExt cx="413" cy="388"/>
          </a:xfrm>
        </p:grpSpPr>
        <p:sp>
          <p:nvSpPr>
            <p:cNvPr id="1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9" name="Group 18"/>
          <p:cNvGrpSpPr/>
          <p:nvPr/>
        </p:nvGrpSpPr>
        <p:grpSpPr>
          <a:xfrm>
            <a:off x="11308927" y="6212029"/>
            <a:ext cx="875471" cy="645972"/>
            <a:chOff x="7344986" y="5566058"/>
            <a:chExt cx="1750940" cy="1291943"/>
          </a:xfrm>
        </p:grpSpPr>
        <p:sp>
          <p:nvSpPr>
            <p:cNvPr id="20" name="Freeform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 name="Group 5"/>
          <p:cNvGrpSpPr>
            <a:grpSpLocks noChangeAspect="1"/>
          </p:cNvGrpSpPr>
          <p:nvPr/>
        </p:nvGrpSpPr>
        <p:grpSpPr bwMode="auto">
          <a:xfrm>
            <a:off x="2441" y="2873890"/>
            <a:ext cx="597228" cy="789302"/>
            <a:chOff x="2121" y="1060"/>
            <a:chExt cx="597" cy="789"/>
          </a:xfrm>
        </p:grpSpPr>
        <p:sp>
          <p:nvSpPr>
            <p:cNvPr id="27" name="Freeform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 name="Group 16"/>
          <p:cNvGrpSpPr>
            <a:grpSpLocks noChangeAspect="1"/>
          </p:cNvGrpSpPr>
          <p:nvPr/>
        </p:nvGrpSpPr>
        <p:grpSpPr bwMode="auto">
          <a:xfrm>
            <a:off x="139505" y="-13010"/>
            <a:ext cx="1382907" cy="804244"/>
            <a:chOff x="1922" y="1129"/>
            <a:chExt cx="987" cy="574"/>
          </a:xfrm>
        </p:grpSpPr>
        <p:sp>
          <p:nvSpPr>
            <p:cNvPr id="35" name="Freeform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 name="Group 28"/>
          <p:cNvGrpSpPr>
            <a:grpSpLocks noChangeAspect="1"/>
          </p:cNvGrpSpPr>
          <p:nvPr/>
        </p:nvGrpSpPr>
        <p:grpSpPr bwMode="auto">
          <a:xfrm>
            <a:off x="0" y="5007562"/>
            <a:ext cx="687853" cy="1147722"/>
            <a:chOff x="1901" y="2020"/>
            <a:chExt cx="1059" cy="1767"/>
          </a:xfrm>
        </p:grpSpPr>
        <p:sp>
          <p:nvSpPr>
            <p:cNvPr id="44" name="Freeform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52" name="Group 52"/>
          <p:cNvGrpSpPr>
            <a:grpSpLocks noChangeAspect="1"/>
          </p:cNvGrpSpPr>
          <p:nvPr/>
        </p:nvGrpSpPr>
        <p:grpSpPr bwMode="auto">
          <a:xfrm rot="19948164">
            <a:off x="11143247" y="105148"/>
            <a:ext cx="675071" cy="772505"/>
            <a:chOff x="4634" y="754"/>
            <a:chExt cx="1164" cy="1332"/>
          </a:xfrm>
        </p:grpSpPr>
        <p:sp>
          <p:nvSpPr>
            <p:cNvPr id="5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61" name="Group 64"/>
          <p:cNvGrpSpPr>
            <a:grpSpLocks noChangeAspect="1"/>
          </p:cNvGrpSpPr>
          <p:nvPr/>
        </p:nvGrpSpPr>
        <p:grpSpPr bwMode="auto">
          <a:xfrm flipH="1">
            <a:off x="10782665" y="2958792"/>
            <a:ext cx="1028242" cy="1140705"/>
            <a:chOff x="2052" y="995"/>
            <a:chExt cx="768" cy="852"/>
          </a:xfrm>
        </p:grpSpPr>
        <p:sp>
          <p:nvSpPr>
            <p:cNvPr id="6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Placeholder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1200" cap="none"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875776" y="6601968"/>
            <a:ext cx="1063198" cy="193933"/>
          </a:xfrm>
          <a:prstGeom prst="rect">
            <a:avLst/>
          </a:prstGeom>
        </p:spPr>
        <p:txBody>
          <a:bodyPr vert="horz" lIns="91440" tIns="45720" rIns="91440" bIns="45720" rtlCol="0" anchor="ctr"/>
          <a:lstStyle>
            <a:lvl1pPr algn="r">
              <a:defRPr sz="1200">
                <a:solidFill>
                  <a:schemeClr val="tx1"/>
                </a:solidFill>
              </a:defRPr>
            </a:lvl1pPr>
          </a:lstStyle>
          <a:p>
            <a:fld id="{9E583DDF-CA54-461A-A486-592D2374C532}" type="datetimeFigureOut">
              <a:rPr lang="en-US" smtClean="0"/>
              <a:pPr/>
              <a:t>10/5/2022</a:t>
            </a:fld>
            <a:endParaRPr lang="en-US"/>
          </a:p>
        </p:txBody>
      </p:sp>
      <p:sp>
        <p:nvSpPr>
          <p:cNvPr id="6" name="Slide Number Placeholder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1200">
                <a:solidFill>
                  <a:schemeClr val="tx1"/>
                </a:solidFill>
              </a:defRPr>
            </a:lvl1pPr>
          </a:lstStyle>
          <a:p>
            <a:fld id="{CA8D9AD5-F248-4919-864A-CFD76CC027D6}" type="slidenum">
              <a:rPr lang="en-US" smtClean="0"/>
              <a:pPr/>
              <a:t>‹#›</a:t>
            </a:fld>
            <a:endParaRPr lang="en-US"/>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ops.collinsopenpage.com/sso/login?service=https%3A//ebooks.collinsopenpage.com/wr/index.html&amp;eulogin=tru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66383" y="550415"/>
            <a:ext cx="9360418" cy="1265303"/>
          </a:xfrm>
        </p:spPr>
        <p:txBody>
          <a:bodyPr/>
          <a:lstStyle/>
          <a:p>
            <a:r>
              <a:rPr lang="en-US" dirty="0">
                <a:latin typeface="Ink Free" panose="03080402000500000000" pitchFamily="66" charset="0"/>
              </a:rPr>
              <a:t>Little Wandle</a:t>
            </a:r>
          </a:p>
        </p:txBody>
      </p:sp>
      <p:pic>
        <p:nvPicPr>
          <p:cNvPr id="1026" name="Picture 2" descr="Little Wandle">
            <a:extLst>
              <a:ext uri="{FF2B5EF4-FFF2-40B4-BE49-F238E27FC236}">
                <a16:creationId xmlns:a16="http://schemas.microsoft.com/office/drawing/2014/main" id="{63073EDB-3656-4D26-AD8E-DE44D3FA6B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1192" y="1931128"/>
            <a:ext cx="2590800"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692458" y="1312328"/>
            <a:ext cx="10875146" cy="5381435"/>
          </a:xfrm>
        </p:spPr>
        <p:txBody>
          <a:bodyPr>
            <a:normAutofit/>
          </a:bodyPr>
          <a:lstStyle/>
          <a:p>
            <a:pPr marL="45720" indent="0">
              <a:buNone/>
            </a:pPr>
            <a:r>
              <a:rPr lang="en-US" dirty="0">
                <a:latin typeface="Ink Free" panose="03080402000500000000" pitchFamily="66" charset="0"/>
              </a:rPr>
              <a:t>Once your child is able to blend the sounds they know together to read words they will be allocated a reading group (assessment before October half term)</a:t>
            </a:r>
          </a:p>
          <a:p>
            <a:pPr marL="45720" indent="0">
              <a:buNone/>
            </a:pPr>
            <a:r>
              <a:rPr lang="en-US" dirty="0">
                <a:latin typeface="Ink Free" panose="03080402000500000000" pitchFamily="66" charset="0"/>
              </a:rPr>
              <a:t>	6 children per group – all children have the same book matched to their ability</a:t>
            </a:r>
          </a:p>
          <a:p>
            <a:pPr marL="45720" indent="0">
              <a:buNone/>
            </a:pPr>
            <a:r>
              <a:rPr lang="en-US" dirty="0">
                <a:latin typeface="Ink Free" panose="03080402000500000000" pitchFamily="66" charset="0"/>
              </a:rPr>
              <a:t>	The same book will be assigned to your child every Monday via eBooks to practise at home</a:t>
            </a:r>
          </a:p>
          <a:p>
            <a:pPr marL="45720" indent="0">
              <a:buNone/>
            </a:pPr>
            <a:r>
              <a:rPr lang="en-US" dirty="0">
                <a:latin typeface="Ink Free" panose="03080402000500000000" pitchFamily="66" charset="0"/>
              </a:rPr>
              <a:t>	Adult led sessions</a:t>
            </a:r>
          </a:p>
          <a:p>
            <a:pPr marL="45720" indent="0">
              <a:buNone/>
            </a:pPr>
            <a:r>
              <a:rPr lang="en-US" dirty="0">
                <a:latin typeface="Ink Free" panose="03080402000500000000" pitchFamily="66" charset="0"/>
              </a:rPr>
              <a:t>3 sessions per week – Mon, Tues, Thurs (flexible)</a:t>
            </a:r>
          </a:p>
          <a:p>
            <a:pPr marL="45720" indent="0">
              <a:buNone/>
            </a:pPr>
            <a:r>
              <a:rPr lang="en-US" dirty="0">
                <a:latin typeface="Ink Free" panose="03080402000500000000" pitchFamily="66" charset="0"/>
              </a:rPr>
              <a:t>	Session 1 - Decoding (word accuracy, phonics, decoding, blending)</a:t>
            </a:r>
          </a:p>
          <a:p>
            <a:pPr marL="45720" indent="0">
              <a:buNone/>
            </a:pPr>
            <a:r>
              <a:rPr lang="en-US" dirty="0">
                <a:latin typeface="Ink Free" panose="03080402000500000000" pitchFamily="66" charset="0"/>
              </a:rPr>
              <a:t>	Session 2 - Prosody (</a:t>
            </a:r>
            <a:r>
              <a:rPr lang="en-US" dirty="0">
                <a:solidFill>
                  <a:schemeClr val="accent1"/>
                </a:solidFill>
                <a:latin typeface="Ink Free" panose="03080402000500000000" pitchFamily="66" charset="0"/>
              </a:rPr>
              <a:t>expression</a:t>
            </a:r>
            <a:r>
              <a:rPr lang="en-US" dirty="0">
                <a:latin typeface="Ink Free" panose="03080402000500000000" pitchFamily="66" charset="0"/>
              </a:rPr>
              <a:t> which shows understanding)</a:t>
            </a:r>
          </a:p>
          <a:p>
            <a:pPr marL="45720" indent="0">
              <a:buNone/>
            </a:pPr>
            <a:r>
              <a:rPr lang="en-US" dirty="0">
                <a:latin typeface="Ink Free" panose="03080402000500000000" pitchFamily="66" charset="0"/>
              </a:rPr>
              <a:t>	Session 3 – Comprehension (answering questions about what they have read)</a:t>
            </a:r>
          </a:p>
          <a:p>
            <a:pPr marL="45720" indent="0">
              <a:buNone/>
            </a:pPr>
            <a:r>
              <a:rPr lang="en-US" dirty="0">
                <a:latin typeface="Ink Free" panose="03080402000500000000" pitchFamily="66" charset="0"/>
              </a:rPr>
              <a:t>It is the re-reading of books which will help to develop your child as a fluent, skillful reader.</a:t>
            </a:r>
          </a:p>
        </p:txBody>
      </p:sp>
      <p:sp>
        <p:nvSpPr>
          <p:cNvPr id="8" name="Title 12">
            <a:extLst>
              <a:ext uri="{FF2B5EF4-FFF2-40B4-BE49-F238E27FC236}">
                <a16:creationId xmlns:a16="http://schemas.microsoft.com/office/drawing/2014/main" id="{1F7B70E5-00EC-45F0-A95F-E0533EEF0C35}"/>
              </a:ext>
            </a:extLst>
          </p:cNvPr>
          <p:cNvSpPr txBox="1">
            <a:spLocks/>
          </p:cNvSpPr>
          <p:nvPr/>
        </p:nvSpPr>
        <p:spPr>
          <a:xfrm>
            <a:off x="813786" y="355099"/>
            <a:ext cx="9133730" cy="903961"/>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a:lstStyle>
          <a:p>
            <a:r>
              <a:rPr lang="en-US" sz="4000" u="sng" dirty="0">
                <a:latin typeface="Ink Free" panose="03080402000500000000" pitchFamily="66" charset="0"/>
              </a:rPr>
              <a:t>How we teach reading in Reception</a:t>
            </a:r>
          </a:p>
        </p:txBody>
      </p:sp>
      <p:pic>
        <p:nvPicPr>
          <p:cNvPr id="12" name="Picture 11">
            <a:extLst>
              <a:ext uri="{FF2B5EF4-FFF2-40B4-BE49-F238E27FC236}">
                <a16:creationId xmlns:a16="http://schemas.microsoft.com/office/drawing/2014/main" id="{000E0980-CA92-468B-9D7E-9B83CDCF7C94}"/>
              </a:ext>
            </a:extLst>
          </p:cNvPr>
          <p:cNvPicPr>
            <a:picLocks noChangeAspect="1"/>
          </p:cNvPicPr>
          <p:nvPr/>
        </p:nvPicPr>
        <p:blipFill>
          <a:blip r:embed="rId2"/>
          <a:stretch>
            <a:fillRect/>
          </a:stretch>
        </p:blipFill>
        <p:spPr>
          <a:xfrm>
            <a:off x="8636493" y="3160681"/>
            <a:ext cx="3352800" cy="1076325"/>
          </a:xfrm>
          <a:prstGeom prst="rect">
            <a:avLst/>
          </a:prstGeom>
        </p:spPr>
      </p:pic>
      <p:pic>
        <p:nvPicPr>
          <p:cNvPr id="15" name="Picture 14">
            <a:extLst>
              <a:ext uri="{FF2B5EF4-FFF2-40B4-BE49-F238E27FC236}">
                <a16:creationId xmlns:a16="http://schemas.microsoft.com/office/drawing/2014/main" id="{299C43B5-AE68-4B8C-8E88-FA9506CD858B}"/>
              </a:ext>
            </a:extLst>
          </p:cNvPr>
          <p:cNvPicPr>
            <a:picLocks noChangeAspect="1"/>
          </p:cNvPicPr>
          <p:nvPr/>
        </p:nvPicPr>
        <p:blipFill>
          <a:blip r:embed="rId3"/>
          <a:stretch>
            <a:fillRect/>
          </a:stretch>
        </p:blipFill>
        <p:spPr>
          <a:xfrm>
            <a:off x="9280217" y="4219250"/>
            <a:ext cx="2219325" cy="1038225"/>
          </a:xfrm>
          <a:prstGeom prst="rect">
            <a:avLst/>
          </a:prstGeom>
        </p:spPr>
      </p:pic>
    </p:spTree>
    <p:extLst>
      <p:ext uri="{BB962C8B-B14F-4D97-AF65-F5344CB8AC3E}">
        <p14:creationId xmlns:p14="http://schemas.microsoft.com/office/powerpoint/2010/main" val="4257140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2">
            <a:extLst>
              <a:ext uri="{FF2B5EF4-FFF2-40B4-BE49-F238E27FC236}">
                <a16:creationId xmlns:a16="http://schemas.microsoft.com/office/drawing/2014/main" id="{2822C0F5-19D9-4404-AAB3-0106993FE6D4}"/>
              </a:ext>
            </a:extLst>
          </p:cNvPr>
          <p:cNvSpPr>
            <a:spLocks noGrp="1"/>
          </p:cNvSpPr>
          <p:nvPr>
            <p:ph type="title"/>
          </p:nvPr>
        </p:nvSpPr>
        <p:spPr>
          <a:xfrm>
            <a:off x="1017973" y="78910"/>
            <a:ext cx="9133730" cy="1233424"/>
          </a:xfrm>
        </p:spPr>
        <p:txBody>
          <a:bodyPr>
            <a:normAutofit/>
          </a:bodyPr>
          <a:lstStyle/>
          <a:p>
            <a:r>
              <a:rPr lang="en-US" sz="4000" u="sng" dirty="0">
                <a:latin typeface="Ink Free" panose="03080402000500000000" pitchFamily="66" charset="0"/>
              </a:rPr>
              <a:t>Reading at home in Nursery</a:t>
            </a:r>
          </a:p>
        </p:txBody>
      </p:sp>
      <p:sp>
        <p:nvSpPr>
          <p:cNvPr id="5" name="Content Placeholder 13">
            <a:extLst>
              <a:ext uri="{FF2B5EF4-FFF2-40B4-BE49-F238E27FC236}">
                <a16:creationId xmlns:a16="http://schemas.microsoft.com/office/drawing/2014/main" id="{0318A767-C74E-4048-AD2D-51E717D8C829}"/>
              </a:ext>
            </a:extLst>
          </p:cNvPr>
          <p:cNvSpPr txBox="1">
            <a:spLocks/>
          </p:cNvSpPr>
          <p:nvPr/>
        </p:nvSpPr>
        <p:spPr>
          <a:xfrm>
            <a:off x="1017973" y="1312334"/>
            <a:ext cx="10429650" cy="5274898"/>
          </a:xfrm>
          <a:prstGeom prst="rect">
            <a:avLst/>
          </a:prstGeom>
        </p:spPr>
        <p:txBody>
          <a:bodyPr vert="horz" lIns="91440" tIns="45720" rIns="91440" bIns="45720" rtlCol="0">
            <a:normAutofit fontScale="92500"/>
          </a:bodyPr>
          <a:lst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a:lstStyle>
          <a:p>
            <a:pPr marL="45720" indent="0">
              <a:buFont typeface="Arial" pitchFamily="34" charset="0"/>
              <a:buNone/>
            </a:pPr>
            <a:r>
              <a:rPr lang="en-US" dirty="0">
                <a:latin typeface="Ink Free" panose="03080402000500000000" pitchFamily="66" charset="0"/>
              </a:rPr>
              <a:t>Recommended book list on Seesaw – vocabulary</a:t>
            </a:r>
          </a:p>
          <a:p>
            <a:pPr marL="45720" indent="0">
              <a:buFont typeface="Arial" pitchFamily="34" charset="0"/>
              <a:buNone/>
            </a:pPr>
            <a:r>
              <a:rPr lang="en-US" b="1" u="sng" dirty="0">
                <a:latin typeface="Ink Free" panose="03080402000500000000" pitchFamily="66" charset="0"/>
              </a:rPr>
              <a:t>Techniques for reading with your child:</a:t>
            </a:r>
          </a:p>
          <a:p>
            <a:pPr>
              <a:buFontTx/>
              <a:buChar char="-"/>
            </a:pPr>
            <a:r>
              <a:rPr lang="en-US" dirty="0">
                <a:latin typeface="Ink Free" panose="03080402000500000000" pitchFamily="66" charset="0"/>
              </a:rPr>
              <a:t>Share your passion and enthusiasm when reading – discuss your favourite books</a:t>
            </a:r>
          </a:p>
          <a:p>
            <a:pPr>
              <a:buFontTx/>
              <a:buChar char="-"/>
            </a:pPr>
            <a:r>
              <a:rPr lang="en-US" dirty="0">
                <a:latin typeface="Ink Free" panose="03080402000500000000" pitchFamily="66" charset="0"/>
              </a:rPr>
              <a:t>Build anticipation – provide children with snippets of information about the book before you read</a:t>
            </a:r>
          </a:p>
          <a:p>
            <a:pPr>
              <a:buFontTx/>
              <a:buChar char="-"/>
            </a:pPr>
            <a:r>
              <a:rPr lang="en-GB" dirty="0">
                <a:latin typeface="Ink Free" panose="03080402000500000000" pitchFamily="66" charset="0"/>
              </a:rPr>
              <a:t>Pause reading  - give them chance to</a:t>
            </a:r>
            <a:r>
              <a:rPr lang="en-US" dirty="0">
                <a:latin typeface="Ink Free" panose="03080402000500000000" pitchFamily="66" charset="0"/>
              </a:rPr>
              <a:t> talk and make comments</a:t>
            </a:r>
          </a:p>
          <a:p>
            <a:pPr marL="45720" indent="0">
              <a:buNone/>
            </a:pPr>
            <a:r>
              <a:rPr lang="en-US" dirty="0">
                <a:latin typeface="Ink Free" panose="03080402000500000000" pitchFamily="66" charset="0"/>
              </a:rPr>
              <a:t>- Encourage the children to join in with repeated refrains (such as ‘Run, run, as fast as you can’)</a:t>
            </a:r>
          </a:p>
          <a:p>
            <a:pPr>
              <a:buFontTx/>
              <a:buChar char="-"/>
            </a:pPr>
            <a:r>
              <a:rPr lang="en-US" dirty="0">
                <a:latin typeface="Ink Free" panose="03080402000500000000" pitchFamily="66" charset="0"/>
              </a:rPr>
              <a:t>Use different voices for different characters</a:t>
            </a:r>
          </a:p>
          <a:p>
            <a:pPr>
              <a:buFontTx/>
              <a:buChar char="-"/>
            </a:pPr>
            <a:r>
              <a:rPr lang="en-US" dirty="0">
                <a:latin typeface="Ink Free" panose="03080402000500000000" pitchFamily="66" charset="0"/>
              </a:rPr>
              <a:t>Trigger the children’s curiosity and invite their participation by ‘wondering aloud’ (for example, say: I wonder why that happened?) </a:t>
            </a:r>
          </a:p>
          <a:p>
            <a:pPr>
              <a:buFontTx/>
              <a:buChar char="-"/>
            </a:pPr>
            <a:r>
              <a:rPr lang="en-US" dirty="0">
                <a:latin typeface="Ink Free" panose="03080402000500000000" pitchFamily="66" charset="0"/>
              </a:rPr>
              <a:t>Read stories over and over again. Hearing words repeated is crucial to children learning new language</a:t>
            </a:r>
          </a:p>
          <a:p>
            <a:pPr marL="45720" indent="0">
              <a:buNone/>
            </a:pPr>
            <a:endParaRPr lang="en-US" dirty="0">
              <a:latin typeface="Ink Free" panose="03080402000500000000" pitchFamily="66" charset="0"/>
            </a:endParaRPr>
          </a:p>
        </p:txBody>
      </p:sp>
    </p:spTree>
    <p:extLst>
      <p:ext uri="{BB962C8B-B14F-4D97-AF65-F5344CB8AC3E}">
        <p14:creationId xmlns:p14="http://schemas.microsoft.com/office/powerpoint/2010/main" val="1433396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017973" y="78910"/>
            <a:ext cx="9133730" cy="1233424"/>
          </a:xfrm>
        </p:spPr>
        <p:txBody>
          <a:bodyPr>
            <a:normAutofit/>
          </a:bodyPr>
          <a:lstStyle/>
          <a:p>
            <a:r>
              <a:rPr lang="en-US" sz="4000" u="sng" dirty="0">
                <a:latin typeface="Ink Free" panose="03080402000500000000" pitchFamily="66" charset="0"/>
              </a:rPr>
              <a:t>Reading at home in Reception</a:t>
            </a:r>
          </a:p>
        </p:txBody>
      </p:sp>
      <p:sp>
        <p:nvSpPr>
          <p:cNvPr id="14" name="Content Placeholder 13"/>
          <p:cNvSpPr>
            <a:spLocks noGrp="1"/>
          </p:cNvSpPr>
          <p:nvPr>
            <p:ph idx="1"/>
          </p:nvPr>
        </p:nvSpPr>
        <p:spPr>
          <a:xfrm>
            <a:off x="969278" y="1312334"/>
            <a:ext cx="10429650" cy="5044078"/>
          </a:xfrm>
        </p:spPr>
        <p:txBody>
          <a:bodyPr>
            <a:normAutofit fontScale="92500" lnSpcReduction="10000"/>
          </a:bodyPr>
          <a:lstStyle/>
          <a:p>
            <a:pPr marL="45720" indent="0">
              <a:buNone/>
            </a:pPr>
            <a:r>
              <a:rPr lang="en-US" dirty="0">
                <a:latin typeface="Ink Free" panose="03080402000500000000" pitchFamily="66" charset="0"/>
              </a:rPr>
              <a:t>Your child is expected to engage with two types of books at home (amongst others forms of reading)</a:t>
            </a:r>
          </a:p>
          <a:p>
            <a:pPr marL="45720" indent="0">
              <a:buNone/>
            </a:pPr>
            <a:r>
              <a:rPr lang="en-US" b="1" u="sng" dirty="0">
                <a:latin typeface="Ink Free" panose="03080402000500000000" pitchFamily="66" charset="0"/>
              </a:rPr>
              <a:t>Practise book</a:t>
            </a:r>
          </a:p>
          <a:p>
            <a:pPr marL="45720" indent="0">
              <a:buNone/>
            </a:pPr>
            <a:r>
              <a:rPr lang="en-US" dirty="0">
                <a:latin typeface="Ink Free" panose="03080402000500000000" pitchFamily="66" charset="0"/>
              </a:rPr>
              <a:t>Their reading book assigned via eBooks. </a:t>
            </a:r>
          </a:p>
          <a:p>
            <a:pPr marL="45720" indent="0">
              <a:buNone/>
            </a:pPr>
            <a:r>
              <a:rPr lang="en-US" dirty="0">
                <a:latin typeface="Ink Free" panose="03080402000500000000" pitchFamily="66" charset="0"/>
              </a:rPr>
              <a:t>Same as the book your child is reading in school. </a:t>
            </a:r>
          </a:p>
          <a:p>
            <a:pPr marL="45720" indent="0">
              <a:buNone/>
            </a:pPr>
            <a:r>
              <a:rPr lang="en-US" dirty="0">
                <a:latin typeface="Ink Free" panose="03080402000500000000" pitchFamily="66" charset="0"/>
              </a:rPr>
              <a:t>They read to you - This is a chance to show off their reading skills.</a:t>
            </a:r>
          </a:p>
          <a:p>
            <a:pPr marL="45720" indent="0">
              <a:buNone/>
            </a:pPr>
            <a:r>
              <a:rPr lang="en-US" dirty="0">
                <a:latin typeface="Ink Free" panose="03080402000500000000" pitchFamily="66" charset="0"/>
              </a:rPr>
              <a:t>They should be able to read the book, it has been matched to their ability via teacher assessment.</a:t>
            </a:r>
          </a:p>
          <a:p>
            <a:pPr marL="45720" indent="0">
              <a:buNone/>
            </a:pPr>
            <a:r>
              <a:rPr lang="en-US" dirty="0">
                <a:latin typeface="Ink Free" panose="03080402000500000000" pitchFamily="66" charset="0"/>
              </a:rPr>
              <a:t>If they struggle with a word just tell them what it is. </a:t>
            </a:r>
          </a:p>
          <a:p>
            <a:pPr marL="45720" indent="0">
              <a:buNone/>
            </a:pPr>
            <a:r>
              <a:rPr lang="en-US" dirty="0">
                <a:latin typeface="Ink Free" panose="03080402000500000000" pitchFamily="66" charset="0"/>
              </a:rPr>
              <a:t>Teach reading in school, practise at home. </a:t>
            </a:r>
          </a:p>
          <a:p>
            <a:pPr marL="45720" indent="0">
              <a:buNone/>
            </a:pPr>
            <a:r>
              <a:rPr lang="en-US" dirty="0" err="1">
                <a:solidFill>
                  <a:schemeClr val="accent6">
                    <a:lumMod val="50000"/>
                  </a:schemeClr>
                </a:solidFill>
                <a:latin typeface="Ink Free" panose="03080402000500000000" pitchFamily="66" charset="0"/>
                <a:hlinkClick r:id="rId2">
                  <a:extLst>
                    <a:ext uri="{A12FA001-AC4F-418D-AE19-62706E023703}">
                      <ahyp:hlinkClr xmlns:ahyp="http://schemas.microsoft.com/office/drawing/2018/hyperlinkcolor" val="tx"/>
                    </a:ext>
                  </a:extLst>
                </a:hlinkClick>
              </a:rPr>
              <a:t>Ebook</a:t>
            </a:r>
            <a:r>
              <a:rPr lang="en-US" dirty="0">
                <a:solidFill>
                  <a:schemeClr val="accent6">
                    <a:lumMod val="50000"/>
                  </a:schemeClr>
                </a:solidFill>
                <a:latin typeface="Ink Free" panose="03080402000500000000" pitchFamily="66" charset="0"/>
                <a:hlinkClick r:id="rId2">
                  <a:extLst>
                    <a:ext uri="{A12FA001-AC4F-418D-AE19-62706E023703}">
                      <ahyp:hlinkClr xmlns:ahyp="http://schemas.microsoft.com/office/drawing/2018/hyperlinkcolor" val="tx"/>
                    </a:ext>
                  </a:extLst>
                </a:hlinkClick>
              </a:rPr>
              <a:t> link </a:t>
            </a:r>
            <a:endParaRPr lang="en-US" dirty="0">
              <a:solidFill>
                <a:schemeClr val="accent6">
                  <a:lumMod val="50000"/>
                </a:schemeClr>
              </a:solidFill>
              <a:latin typeface="Ink Free" panose="03080402000500000000" pitchFamily="66" charset="0"/>
            </a:endParaRPr>
          </a:p>
          <a:p>
            <a:pPr marL="45720" indent="0">
              <a:buNone/>
            </a:pPr>
            <a:r>
              <a:rPr lang="en-US" dirty="0">
                <a:solidFill>
                  <a:schemeClr val="accent6">
                    <a:lumMod val="50000"/>
                  </a:schemeClr>
                </a:solidFill>
                <a:latin typeface="Ink Free" panose="03080402000500000000" pitchFamily="66" charset="0"/>
              </a:rPr>
              <a:t>Reading records</a:t>
            </a:r>
          </a:p>
        </p:txBody>
      </p:sp>
    </p:spTree>
    <p:extLst>
      <p:ext uri="{BB962C8B-B14F-4D97-AF65-F5344CB8AC3E}">
        <p14:creationId xmlns:p14="http://schemas.microsoft.com/office/powerpoint/2010/main" val="1566161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960401" y="1148549"/>
            <a:ext cx="9506372" cy="4923778"/>
          </a:xfrm>
        </p:spPr>
        <p:txBody>
          <a:bodyPr>
            <a:normAutofit/>
          </a:bodyPr>
          <a:lstStyle/>
          <a:p>
            <a:pPr marL="45720" indent="0">
              <a:buNone/>
            </a:pPr>
            <a:r>
              <a:rPr lang="en-US" b="1" u="sng" dirty="0">
                <a:latin typeface="Ink Free" panose="03080402000500000000" pitchFamily="66" charset="0"/>
              </a:rPr>
              <a:t>Sharing book</a:t>
            </a:r>
          </a:p>
          <a:p>
            <a:pPr marL="45720" indent="0">
              <a:buNone/>
            </a:pPr>
            <a:r>
              <a:rPr lang="en-US" dirty="0">
                <a:latin typeface="Ink Free" panose="03080402000500000000" pitchFamily="66" charset="0"/>
              </a:rPr>
              <a:t>A book from the library your child has chosen (Fridays)</a:t>
            </a:r>
          </a:p>
          <a:p>
            <a:pPr marL="45720" indent="0">
              <a:buNone/>
            </a:pPr>
            <a:r>
              <a:rPr lang="en-US" dirty="0">
                <a:latin typeface="Ink Free" panose="03080402000500000000" pitchFamily="66" charset="0"/>
              </a:rPr>
              <a:t>Age appropriate.</a:t>
            </a:r>
          </a:p>
          <a:p>
            <a:pPr marL="45720" indent="0">
              <a:buNone/>
            </a:pPr>
            <a:r>
              <a:rPr lang="en-US" dirty="0">
                <a:latin typeface="Ink Free" panose="03080402000500000000" pitchFamily="66" charset="0"/>
              </a:rPr>
              <a:t>You read to them – countless benefits!!</a:t>
            </a:r>
          </a:p>
          <a:p>
            <a:pPr marL="45720" indent="0">
              <a:buNone/>
            </a:pPr>
            <a:r>
              <a:rPr lang="en-US" dirty="0">
                <a:latin typeface="Ink Free" panose="03080402000500000000" pitchFamily="66" charset="0"/>
              </a:rPr>
              <a:t>They may recognise a few words in the book – celebrate this.</a:t>
            </a:r>
          </a:p>
          <a:p>
            <a:pPr marL="45720" indent="0">
              <a:buNone/>
            </a:pPr>
            <a:r>
              <a:rPr lang="en-US" dirty="0">
                <a:latin typeface="Ink Free" panose="03080402000500000000" pitchFamily="66" charset="0"/>
              </a:rPr>
              <a:t>High quality texts </a:t>
            </a:r>
          </a:p>
          <a:p>
            <a:pPr marL="45720" indent="0">
              <a:buNone/>
            </a:pPr>
            <a:endParaRPr lang="en-US" dirty="0">
              <a:latin typeface="Ink Free" panose="03080402000500000000" pitchFamily="66" charset="0"/>
            </a:endParaRPr>
          </a:p>
          <a:p>
            <a:pPr marL="45720" indent="0">
              <a:buNone/>
            </a:pPr>
            <a:r>
              <a:rPr lang="en-US" dirty="0">
                <a:latin typeface="Ink Free" panose="03080402000500000000" pitchFamily="66" charset="0"/>
              </a:rPr>
              <a:t>It is the enjoyment of reading which helps to develop your child as a lifelong reader. Research shows that children who truly read for pleasure have greater academic success.</a:t>
            </a:r>
          </a:p>
        </p:txBody>
      </p:sp>
    </p:spTree>
    <p:extLst>
      <p:ext uri="{BB962C8B-B14F-4D97-AF65-F5344CB8AC3E}">
        <p14:creationId xmlns:p14="http://schemas.microsoft.com/office/powerpoint/2010/main" val="238693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a:latin typeface="Ink Free" panose="03080402000500000000" pitchFamily="66" charset="0"/>
              </a:rPr>
              <a:t>Managing ‘homework’ in Reception</a:t>
            </a:r>
          </a:p>
        </p:txBody>
      </p:sp>
    </p:spTree>
    <p:extLst>
      <p:ext uri="{BB962C8B-B14F-4D97-AF65-F5344CB8AC3E}">
        <p14:creationId xmlns:p14="http://schemas.microsoft.com/office/powerpoint/2010/main" val="2028056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3">
            <a:extLst>
              <a:ext uri="{FF2B5EF4-FFF2-40B4-BE49-F238E27FC236}">
                <a16:creationId xmlns:a16="http://schemas.microsoft.com/office/drawing/2014/main" id="{FE5F3389-709A-4DCE-960D-E0EA27EBEAFB}"/>
              </a:ext>
            </a:extLst>
          </p:cNvPr>
          <p:cNvSpPr txBox="1">
            <a:spLocks/>
          </p:cNvSpPr>
          <p:nvPr/>
        </p:nvSpPr>
        <p:spPr>
          <a:xfrm>
            <a:off x="978157" y="820075"/>
            <a:ext cx="9134856" cy="4923778"/>
          </a:xfrm>
          <a:prstGeom prst="rect">
            <a:avLst/>
          </a:prstGeom>
        </p:spPr>
        <p:txBody>
          <a:bodyPr vert="horz" lIns="91440" tIns="45720" rIns="91440" bIns="45720" rtlCol="0">
            <a:normAutofit/>
          </a:bodyPr>
          <a:lst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a:lstStyle>
          <a:p>
            <a:pPr marL="45720" indent="0">
              <a:buFont typeface="Arial" pitchFamily="34" charset="0"/>
              <a:buNone/>
            </a:pPr>
            <a:r>
              <a:rPr lang="en-US" dirty="0">
                <a:latin typeface="Ink Free" panose="03080402000500000000" pitchFamily="66" charset="0"/>
              </a:rPr>
              <a:t>Please send your child’s reading wallet containing their reading record and keywords to school </a:t>
            </a:r>
            <a:r>
              <a:rPr lang="en-US" b="1" dirty="0">
                <a:latin typeface="Ink Free" panose="03080402000500000000" pitchFamily="66" charset="0"/>
              </a:rPr>
              <a:t>everyday</a:t>
            </a:r>
            <a:r>
              <a:rPr lang="en-US" dirty="0">
                <a:latin typeface="Ink Free" panose="03080402000500000000" pitchFamily="66" charset="0"/>
              </a:rPr>
              <a:t> as part of the morning routine. They will place their reading wallet into their group basket each morning, it is helpful to have it out of their bag before they come through the door.</a:t>
            </a:r>
          </a:p>
          <a:p>
            <a:pPr marL="45720" indent="0">
              <a:buFont typeface="Arial" pitchFamily="34" charset="0"/>
              <a:buNone/>
            </a:pPr>
            <a:endParaRPr lang="en-US" b="1" u="sng" dirty="0">
              <a:latin typeface="Ink Free" panose="03080402000500000000" pitchFamily="66" charset="0"/>
            </a:endParaRPr>
          </a:p>
          <a:p>
            <a:pPr marL="45720" indent="0">
              <a:buFont typeface="Arial" pitchFamily="34" charset="0"/>
              <a:buNone/>
            </a:pPr>
            <a:r>
              <a:rPr lang="en-US" b="1" u="sng" dirty="0">
                <a:latin typeface="Ink Free" panose="03080402000500000000" pitchFamily="66" charset="0"/>
              </a:rPr>
              <a:t>Keywords</a:t>
            </a:r>
            <a:r>
              <a:rPr lang="en-US" b="1" dirty="0">
                <a:latin typeface="Ink Free" panose="03080402000500000000" pitchFamily="66" charset="0"/>
              </a:rPr>
              <a:t> </a:t>
            </a:r>
            <a:r>
              <a:rPr lang="en-US" dirty="0">
                <a:latin typeface="Ink Free" panose="03080402000500000000" pitchFamily="66" charset="0"/>
              </a:rPr>
              <a:t>– Wednesday (new words) Sunday (Mid week practise) Tuesday (night before change)</a:t>
            </a:r>
          </a:p>
          <a:p>
            <a:pPr marL="45720" indent="0">
              <a:buFont typeface="Arial" pitchFamily="34" charset="0"/>
              <a:buNone/>
            </a:pPr>
            <a:r>
              <a:rPr lang="en-US" b="1" u="sng" dirty="0">
                <a:latin typeface="Ink Free" panose="03080402000500000000" pitchFamily="66" charset="0"/>
              </a:rPr>
              <a:t>Practise book</a:t>
            </a:r>
            <a:r>
              <a:rPr lang="en-US" b="1" dirty="0">
                <a:latin typeface="Ink Free" panose="03080402000500000000" pitchFamily="66" charset="0"/>
              </a:rPr>
              <a:t> </a:t>
            </a:r>
            <a:r>
              <a:rPr lang="en-US" dirty="0">
                <a:latin typeface="Ink Free" panose="03080402000500000000" pitchFamily="66" charset="0"/>
              </a:rPr>
              <a:t>(eBook) - Monday (beginning) Thursday (mastered!)</a:t>
            </a:r>
          </a:p>
          <a:p>
            <a:pPr marL="45720" indent="0">
              <a:buFont typeface="Arial" pitchFamily="34" charset="0"/>
              <a:buNone/>
            </a:pPr>
            <a:r>
              <a:rPr lang="en-US" b="1" u="sng" dirty="0">
                <a:latin typeface="Ink Free" panose="03080402000500000000" pitchFamily="66" charset="0"/>
              </a:rPr>
              <a:t>Library book</a:t>
            </a:r>
            <a:r>
              <a:rPr lang="en-US" b="1" dirty="0">
                <a:latin typeface="Ink Free" panose="03080402000500000000" pitchFamily="66" charset="0"/>
              </a:rPr>
              <a:t> </a:t>
            </a:r>
            <a:r>
              <a:rPr lang="en-US" dirty="0">
                <a:latin typeface="Ink Free" panose="03080402000500000000" pitchFamily="66" charset="0"/>
              </a:rPr>
              <a:t>– Bedtimes! Please send back to school each Friday</a:t>
            </a:r>
          </a:p>
          <a:p>
            <a:pPr marL="45720" indent="0">
              <a:buFont typeface="Arial" pitchFamily="34" charset="0"/>
              <a:buNone/>
            </a:pPr>
            <a:r>
              <a:rPr lang="en-US" b="1" u="sng" dirty="0">
                <a:latin typeface="Ink Free" panose="03080402000500000000" pitchFamily="66" charset="0"/>
              </a:rPr>
              <a:t>Phonics sound sheet</a:t>
            </a:r>
            <a:r>
              <a:rPr lang="en-US" b="1" dirty="0">
                <a:latin typeface="Ink Free" panose="03080402000500000000" pitchFamily="66" charset="0"/>
              </a:rPr>
              <a:t> </a:t>
            </a:r>
            <a:r>
              <a:rPr lang="en-US" dirty="0">
                <a:latin typeface="Ink Free" panose="03080402000500000000" pitchFamily="66" charset="0"/>
              </a:rPr>
              <a:t>– Look out for opportunities. Keep at home.</a:t>
            </a:r>
          </a:p>
          <a:p>
            <a:pPr marL="45720" indent="0">
              <a:buFont typeface="Arial" pitchFamily="34" charset="0"/>
              <a:buNone/>
            </a:pPr>
            <a:endParaRPr lang="en-US" b="1" u="sng" dirty="0">
              <a:latin typeface="Ink Free" panose="03080402000500000000" pitchFamily="66" charset="0"/>
            </a:endParaRPr>
          </a:p>
          <a:p>
            <a:pPr marL="45720" indent="0">
              <a:buFont typeface="Arial" pitchFamily="34" charset="0"/>
              <a:buNone/>
            </a:pPr>
            <a:endParaRPr lang="en-US" b="1" u="sng" dirty="0">
              <a:latin typeface="Ink Free" panose="03080402000500000000" pitchFamily="66" charset="0"/>
            </a:endParaRPr>
          </a:p>
        </p:txBody>
      </p:sp>
    </p:spTree>
    <p:extLst>
      <p:ext uri="{BB962C8B-B14F-4D97-AF65-F5344CB8AC3E}">
        <p14:creationId xmlns:p14="http://schemas.microsoft.com/office/powerpoint/2010/main" val="3742950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a:latin typeface="Ink Free" panose="03080402000500000000" pitchFamily="66" charset="0"/>
              </a:rPr>
              <a:t>Phonics</a:t>
            </a:r>
          </a:p>
        </p:txBody>
      </p:sp>
    </p:spTree>
    <p:extLst>
      <p:ext uri="{BB962C8B-B14F-4D97-AF65-F5344CB8AC3E}">
        <p14:creationId xmlns:p14="http://schemas.microsoft.com/office/powerpoint/2010/main" val="4170149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2">
            <a:extLst>
              <a:ext uri="{FF2B5EF4-FFF2-40B4-BE49-F238E27FC236}">
                <a16:creationId xmlns:a16="http://schemas.microsoft.com/office/drawing/2014/main" id="{AFF90704-152A-4933-8118-7DDC05B14C48}"/>
              </a:ext>
            </a:extLst>
          </p:cNvPr>
          <p:cNvSpPr>
            <a:spLocks noGrp="1"/>
          </p:cNvSpPr>
          <p:nvPr>
            <p:ph type="title"/>
          </p:nvPr>
        </p:nvSpPr>
        <p:spPr>
          <a:xfrm>
            <a:off x="813786" y="220953"/>
            <a:ext cx="9133730" cy="1233424"/>
          </a:xfrm>
        </p:spPr>
        <p:txBody>
          <a:bodyPr>
            <a:normAutofit/>
          </a:bodyPr>
          <a:lstStyle/>
          <a:p>
            <a:r>
              <a:rPr lang="en-US" sz="4000" u="sng" dirty="0">
                <a:latin typeface="Ink Free" panose="03080402000500000000" pitchFamily="66" charset="0"/>
              </a:rPr>
              <a:t>What is phonics?</a:t>
            </a:r>
          </a:p>
        </p:txBody>
      </p:sp>
      <p:sp>
        <p:nvSpPr>
          <p:cNvPr id="6" name="Content Placeholder 13">
            <a:extLst>
              <a:ext uri="{FF2B5EF4-FFF2-40B4-BE49-F238E27FC236}">
                <a16:creationId xmlns:a16="http://schemas.microsoft.com/office/drawing/2014/main" id="{55B04ADD-9BE2-407F-A4B3-A147B55907F4}"/>
              </a:ext>
            </a:extLst>
          </p:cNvPr>
          <p:cNvSpPr>
            <a:spLocks noGrp="1"/>
          </p:cNvSpPr>
          <p:nvPr>
            <p:ph idx="1"/>
          </p:nvPr>
        </p:nvSpPr>
        <p:spPr>
          <a:xfrm>
            <a:off x="721444" y="1352549"/>
            <a:ext cx="10242478" cy="4152901"/>
          </a:xfrm>
        </p:spPr>
        <p:txBody>
          <a:bodyPr>
            <a:normAutofit/>
          </a:bodyPr>
          <a:lstStyle/>
          <a:p>
            <a:pPr marL="45720" indent="0">
              <a:buNone/>
            </a:pPr>
            <a:endParaRPr lang="en-US" dirty="0">
              <a:latin typeface="Ink Free" panose="03080402000500000000" pitchFamily="66" charset="0"/>
            </a:endParaRPr>
          </a:p>
          <a:p>
            <a:pPr marL="45720" indent="0">
              <a:buNone/>
            </a:pPr>
            <a:r>
              <a:rPr lang="en-US" dirty="0">
                <a:latin typeface="Ink Free" panose="03080402000500000000" pitchFamily="66" charset="0"/>
              </a:rPr>
              <a:t>Phonics is the process in which we teach children to </a:t>
            </a:r>
            <a:r>
              <a:rPr lang="en-US" b="1" dirty="0">
                <a:latin typeface="Ink Free" panose="03080402000500000000" pitchFamily="66" charset="0"/>
              </a:rPr>
              <a:t>decode </a:t>
            </a:r>
            <a:r>
              <a:rPr lang="en-US" dirty="0">
                <a:latin typeface="Ink Free" panose="03080402000500000000" pitchFamily="66" charset="0"/>
              </a:rPr>
              <a:t>and </a:t>
            </a:r>
            <a:r>
              <a:rPr lang="en-US" b="1" dirty="0">
                <a:latin typeface="Ink Free" panose="03080402000500000000" pitchFamily="66" charset="0"/>
              </a:rPr>
              <a:t>segment</a:t>
            </a:r>
            <a:r>
              <a:rPr lang="en-US" dirty="0">
                <a:latin typeface="Ink Free" panose="03080402000500000000" pitchFamily="66" charset="0"/>
              </a:rPr>
              <a:t> words</a:t>
            </a:r>
          </a:p>
          <a:p>
            <a:pPr marL="45720" indent="0">
              <a:buNone/>
            </a:pPr>
            <a:r>
              <a:rPr lang="en-US" b="1" u="sng" dirty="0">
                <a:latin typeface="Ink Free" panose="03080402000500000000" pitchFamily="66" charset="0"/>
              </a:rPr>
              <a:t>Decoding</a:t>
            </a:r>
            <a:r>
              <a:rPr lang="en-US" b="1" dirty="0">
                <a:latin typeface="Ink Free" panose="03080402000500000000" pitchFamily="66" charset="0"/>
              </a:rPr>
              <a:t> </a:t>
            </a:r>
            <a:r>
              <a:rPr lang="en-US" dirty="0">
                <a:latin typeface="Ink Free" panose="03080402000500000000" pitchFamily="66" charset="0"/>
              </a:rPr>
              <a:t>(</a:t>
            </a:r>
            <a:r>
              <a:rPr lang="en-US" dirty="0">
                <a:solidFill>
                  <a:schemeClr val="accent1"/>
                </a:solidFill>
                <a:latin typeface="Ink Free" panose="03080402000500000000" pitchFamily="66" charset="0"/>
              </a:rPr>
              <a:t>reading</a:t>
            </a:r>
            <a:r>
              <a:rPr lang="en-US" dirty="0">
                <a:latin typeface="Ink Free" panose="03080402000500000000" pitchFamily="66" charset="0"/>
              </a:rPr>
              <a:t> – but different to being ‘a reader’)</a:t>
            </a:r>
          </a:p>
          <a:p>
            <a:pPr marL="45720" indent="0">
              <a:buNone/>
            </a:pPr>
            <a:r>
              <a:rPr lang="en-US" dirty="0">
                <a:latin typeface="Ink Free" panose="03080402000500000000" pitchFamily="66" charset="0"/>
              </a:rPr>
              <a:t>Teaches children to recognise and say the individual sounds that they see in words and how to blend the sounds together to read words.</a:t>
            </a:r>
          </a:p>
          <a:p>
            <a:pPr marL="45720" indent="0">
              <a:buNone/>
            </a:pPr>
            <a:r>
              <a:rPr lang="en-US" b="1" u="sng" dirty="0">
                <a:latin typeface="Ink Free" panose="03080402000500000000" pitchFamily="66" charset="0"/>
              </a:rPr>
              <a:t>Segmenting</a:t>
            </a:r>
            <a:r>
              <a:rPr lang="en-US" dirty="0">
                <a:latin typeface="Ink Free" panose="03080402000500000000" pitchFamily="66" charset="0"/>
              </a:rPr>
              <a:t> (</a:t>
            </a:r>
            <a:r>
              <a:rPr lang="en-US" dirty="0">
                <a:solidFill>
                  <a:schemeClr val="accent1"/>
                </a:solidFill>
                <a:latin typeface="Ink Free" panose="03080402000500000000" pitchFamily="66" charset="0"/>
              </a:rPr>
              <a:t>spelling</a:t>
            </a:r>
            <a:r>
              <a:rPr lang="en-US" dirty="0">
                <a:latin typeface="Ink Free" panose="03080402000500000000" pitchFamily="66" charset="0"/>
              </a:rPr>
              <a:t>)</a:t>
            </a:r>
          </a:p>
          <a:p>
            <a:pPr marL="45720" indent="0">
              <a:buNone/>
            </a:pPr>
            <a:r>
              <a:rPr lang="en-US" dirty="0">
                <a:latin typeface="Ink Free" panose="03080402000500000000" pitchFamily="66" charset="0"/>
              </a:rPr>
              <a:t>Teaches children to break up the sounds they hear in words and represent the sounds in the correct order with graphemes (</a:t>
            </a:r>
            <a:r>
              <a:rPr lang="en-US" dirty="0">
                <a:solidFill>
                  <a:schemeClr val="accent1"/>
                </a:solidFill>
                <a:latin typeface="Ink Free" panose="03080402000500000000" pitchFamily="66" charset="0"/>
              </a:rPr>
              <a:t>letters</a:t>
            </a:r>
            <a:r>
              <a:rPr lang="en-US" dirty="0">
                <a:latin typeface="Ink Free" panose="03080402000500000000" pitchFamily="66" charset="0"/>
              </a:rPr>
              <a:t>)</a:t>
            </a:r>
            <a:endParaRPr lang="en-GB" dirty="0">
              <a:latin typeface="Ink Free" panose="03080402000500000000" pitchFamily="66" charset="0"/>
            </a:endParaRPr>
          </a:p>
        </p:txBody>
      </p:sp>
    </p:spTree>
    <p:extLst>
      <p:ext uri="{BB962C8B-B14F-4D97-AF65-F5344CB8AC3E}">
        <p14:creationId xmlns:p14="http://schemas.microsoft.com/office/powerpoint/2010/main" val="1689432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889380" y="1454377"/>
            <a:ext cx="10488834" cy="4923778"/>
          </a:xfrm>
        </p:spPr>
        <p:txBody>
          <a:bodyPr>
            <a:normAutofit/>
          </a:bodyPr>
          <a:lstStyle/>
          <a:p>
            <a:pPr marL="45720" indent="0">
              <a:buNone/>
            </a:pPr>
            <a:r>
              <a:rPr lang="en-US" dirty="0">
                <a:latin typeface="Ink Free" panose="03080402000500000000" pitchFamily="66" charset="0"/>
              </a:rPr>
              <a:t>Aims to ensure children are well prepared to link sounds to letters and blend sounds together at the start of Reception. </a:t>
            </a:r>
          </a:p>
          <a:p>
            <a:pPr marL="45720" indent="0">
              <a:buNone/>
            </a:pPr>
            <a:r>
              <a:rPr lang="en-US" dirty="0">
                <a:latin typeface="Ink Free" panose="03080402000500000000" pitchFamily="66" charset="0"/>
              </a:rPr>
              <a:t>A balance of child-led and adult-led experiences. Activities include ‘What’s in the box?’ and oral and oral blending (</a:t>
            </a:r>
            <a:r>
              <a:rPr lang="en-US" dirty="0">
                <a:solidFill>
                  <a:schemeClr val="accent1">
                    <a:lumMod val="75000"/>
                  </a:schemeClr>
                </a:solidFill>
                <a:latin typeface="Ink Free" panose="03080402000500000000" pitchFamily="66" charset="0"/>
              </a:rPr>
              <a:t>robot talk</a:t>
            </a:r>
            <a:r>
              <a:rPr lang="en-US" dirty="0">
                <a:latin typeface="Ink Free" panose="03080402000500000000" pitchFamily="66" charset="0"/>
              </a:rPr>
              <a:t>) games. </a:t>
            </a:r>
          </a:p>
          <a:p>
            <a:pPr marL="45720" indent="0">
              <a:buNone/>
            </a:pPr>
            <a:r>
              <a:rPr lang="en-US" dirty="0">
                <a:latin typeface="Ink Free" panose="03080402000500000000" pitchFamily="66" charset="0"/>
              </a:rPr>
              <a:t>Developing an awareness of sound, focused listening and attention and oral blending.</a:t>
            </a:r>
          </a:p>
          <a:p>
            <a:pPr marL="45720" indent="0">
              <a:buNone/>
            </a:pPr>
            <a:endParaRPr lang="en-US" b="1" u="sng" dirty="0">
              <a:latin typeface="Ink Free" panose="03080402000500000000" pitchFamily="66" charset="0"/>
            </a:endParaRPr>
          </a:p>
          <a:p>
            <a:pPr marL="45720" indent="0">
              <a:buNone/>
            </a:pPr>
            <a:r>
              <a:rPr lang="en-US" b="1" u="sng" dirty="0" err="1">
                <a:latin typeface="Ink Free" panose="03080402000500000000" pitchFamily="66" charset="0"/>
              </a:rPr>
              <a:t>Aviod</a:t>
            </a:r>
            <a:endParaRPr lang="en-US" b="1" u="sng" dirty="0">
              <a:latin typeface="Ink Free" panose="03080402000500000000" pitchFamily="66" charset="0"/>
            </a:endParaRPr>
          </a:p>
          <a:p>
            <a:pPr marL="45720" indent="0">
              <a:buNone/>
            </a:pPr>
            <a:r>
              <a:rPr lang="en-US" dirty="0">
                <a:latin typeface="Ink Free" panose="03080402000500000000" pitchFamily="66" charset="0"/>
              </a:rPr>
              <a:t>Teaching letter names</a:t>
            </a:r>
          </a:p>
          <a:p>
            <a:pPr marL="45720" indent="0">
              <a:buNone/>
            </a:pPr>
            <a:r>
              <a:rPr lang="en-US" dirty="0">
                <a:latin typeface="Ink Free" panose="03080402000500000000" pitchFamily="66" charset="0"/>
              </a:rPr>
              <a:t>Incorrect pronunciation of sounds (video to come)</a:t>
            </a:r>
          </a:p>
          <a:p>
            <a:pPr marL="45720" indent="0">
              <a:buNone/>
            </a:pPr>
            <a:r>
              <a:rPr lang="en-US" b="1" dirty="0">
                <a:latin typeface="Ink Free" panose="03080402000500000000" pitchFamily="66" charset="0"/>
              </a:rPr>
              <a:t>Focusing</a:t>
            </a:r>
            <a:r>
              <a:rPr lang="en-US" dirty="0">
                <a:latin typeface="Ink Free" panose="03080402000500000000" pitchFamily="66" charset="0"/>
              </a:rPr>
              <a:t> on the grapheme (</a:t>
            </a:r>
            <a:r>
              <a:rPr lang="en-US" dirty="0">
                <a:solidFill>
                  <a:schemeClr val="accent1">
                    <a:lumMod val="75000"/>
                  </a:schemeClr>
                </a:solidFill>
                <a:latin typeface="Ink Free" panose="03080402000500000000" pitchFamily="66" charset="0"/>
              </a:rPr>
              <a:t>letter</a:t>
            </a:r>
            <a:r>
              <a:rPr lang="en-US" dirty="0">
                <a:latin typeface="Ink Free" panose="03080402000500000000" pitchFamily="66" charset="0"/>
              </a:rPr>
              <a:t>) </a:t>
            </a:r>
          </a:p>
          <a:p>
            <a:pPr marL="45720" indent="0">
              <a:buNone/>
            </a:pPr>
            <a:endParaRPr lang="en-US" dirty="0">
              <a:latin typeface="Ink Free" panose="03080402000500000000" pitchFamily="66" charset="0"/>
            </a:endParaRPr>
          </a:p>
        </p:txBody>
      </p:sp>
      <p:sp>
        <p:nvSpPr>
          <p:cNvPr id="3" name="Title 12">
            <a:extLst>
              <a:ext uri="{FF2B5EF4-FFF2-40B4-BE49-F238E27FC236}">
                <a16:creationId xmlns:a16="http://schemas.microsoft.com/office/drawing/2014/main" id="{7BDAD330-8770-4451-922A-34ED278E3ED5}"/>
              </a:ext>
            </a:extLst>
          </p:cNvPr>
          <p:cNvSpPr>
            <a:spLocks noGrp="1"/>
          </p:cNvSpPr>
          <p:nvPr>
            <p:ph type="title"/>
          </p:nvPr>
        </p:nvSpPr>
        <p:spPr>
          <a:xfrm>
            <a:off x="889380" y="286901"/>
            <a:ext cx="9133730" cy="974532"/>
          </a:xfrm>
        </p:spPr>
        <p:txBody>
          <a:bodyPr>
            <a:normAutofit/>
          </a:bodyPr>
          <a:lstStyle/>
          <a:p>
            <a:r>
              <a:rPr lang="en-US" sz="4000" u="sng" dirty="0">
                <a:latin typeface="Ink Free" panose="03080402000500000000" pitchFamily="66" charset="0"/>
              </a:rPr>
              <a:t>Phonics in Nursery</a:t>
            </a:r>
          </a:p>
        </p:txBody>
      </p:sp>
      <p:pic>
        <p:nvPicPr>
          <p:cNvPr id="4" name="Picture 3">
            <a:extLst>
              <a:ext uri="{FF2B5EF4-FFF2-40B4-BE49-F238E27FC236}">
                <a16:creationId xmlns:a16="http://schemas.microsoft.com/office/drawing/2014/main" id="{67D32F20-6709-4850-A23E-3B45A8C905C1}"/>
              </a:ext>
            </a:extLst>
          </p:cNvPr>
          <p:cNvPicPr>
            <a:picLocks noChangeAspect="1"/>
          </p:cNvPicPr>
          <p:nvPr/>
        </p:nvPicPr>
        <p:blipFill>
          <a:blip r:embed="rId2"/>
          <a:stretch>
            <a:fillRect/>
          </a:stretch>
        </p:blipFill>
        <p:spPr>
          <a:xfrm>
            <a:off x="10116191" y="1840267"/>
            <a:ext cx="1895475" cy="4933950"/>
          </a:xfrm>
          <a:prstGeom prst="rect">
            <a:avLst/>
          </a:prstGeom>
        </p:spPr>
      </p:pic>
    </p:spTree>
    <p:extLst>
      <p:ext uri="{BB962C8B-B14F-4D97-AF65-F5344CB8AC3E}">
        <p14:creationId xmlns:p14="http://schemas.microsoft.com/office/powerpoint/2010/main" val="876085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730322" y="1734289"/>
            <a:ext cx="10242478" cy="4902757"/>
          </a:xfrm>
        </p:spPr>
        <p:txBody>
          <a:bodyPr>
            <a:normAutofit/>
          </a:bodyPr>
          <a:lstStyle/>
          <a:p>
            <a:pPr marL="45720" indent="0">
              <a:buNone/>
            </a:pPr>
            <a:r>
              <a:rPr lang="en-US" dirty="0">
                <a:latin typeface="Ink Free" panose="03080402000500000000" pitchFamily="66" charset="0"/>
              </a:rPr>
              <a:t>Whole class 30 minute session </a:t>
            </a:r>
            <a:r>
              <a:rPr lang="en-GB" dirty="0">
                <a:latin typeface="Ink Free" panose="03080402000500000000" pitchFamily="66" charset="0"/>
              </a:rPr>
              <a:t>includes: </a:t>
            </a:r>
          </a:p>
          <a:p>
            <a:pPr>
              <a:buFontTx/>
              <a:buChar char="-"/>
            </a:pPr>
            <a:r>
              <a:rPr lang="en-US" dirty="0">
                <a:latin typeface="Ink Free" panose="03080402000500000000" pitchFamily="66" charset="0"/>
              </a:rPr>
              <a:t>Revisit the sounds we already know (</a:t>
            </a:r>
            <a:r>
              <a:rPr lang="en-US" dirty="0">
                <a:solidFill>
                  <a:schemeClr val="accent6">
                    <a:lumMod val="50000"/>
                  </a:schemeClr>
                </a:solidFill>
                <a:latin typeface="Ink Free" panose="03080402000500000000" pitchFamily="66" charset="0"/>
              </a:rPr>
              <a:t>flashcards</a:t>
            </a:r>
            <a:r>
              <a:rPr lang="en-US" dirty="0">
                <a:latin typeface="Ink Free" panose="03080402000500000000" pitchFamily="66" charset="0"/>
              </a:rPr>
              <a:t>)</a:t>
            </a:r>
          </a:p>
          <a:p>
            <a:pPr>
              <a:buFontTx/>
              <a:buChar char="-"/>
            </a:pPr>
            <a:r>
              <a:rPr lang="en-GB" dirty="0">
                <a:latin typeface="Ink Free" panose="03080402000500000000" pitchFamily="66" charset="0"/>
              </a:rPr>
              <a:t>Introducing a new sound (focus on pronunciation - </a:t>
            </a:r>
            <a:r>
              <a:rPr lang="en-GB" dirty="0">
                <a:solidFill>
                  <a:schemeClr val="accent6">
                    <a:lumMod val="50000"/>
                  </a:schemeClr>
                </a:solidFill>
                <a:latin typeface="Ink Free" panose="03080402000500000000" pitchFamily="66" charset="0"/>
              </a:rPr>
              <a:t>video</a:t>
            </a:r>
            <a:r>
              <a:rPr lang="en-GB" dirty="0">
                <a:latin typeface="Ink Free" panose="03080402000500000000" pitchFamily="66" charset="0"/>
              </a:rPr>
              <a:t>) </a:t>
            </a:r>
            <a:endParaRPr lang="en-US" dirty="0">
              <a:latin typeface="Ink Free" panose="03080402000500000000" pitchFamily="66" charset="0"/>
            </a:endParaRPr>
          </a:p>
          <a:p>
            <a:pPr marL="45720" indent="0">
              <a:buNone/>
            </a:pPr>
            <a:r>
              <a:rPr lang="en-US" dirty="0">
                <a:latin typeface="Ink Free" panose="03080402000500000000" pitchFamily="66" charset="0"/>
              </a:rPr>
              <a:t>	96 sounds to learn during the course of Reception and Year 1</a:t>
            </a:r>
          </a:p>
          <a:p>
            <a:pPr marL="45720" indent="0">
              <a:buNone/>
            </a:pPr>
            <a:r>
              <a:rPr lang="en-US" dirty="0">
                <a:latin typeface="Ink Free" panose="03080402000500000000" pitchFamily="66" charset="0"/>
              </a:rPr>
              <a:t>	Reception - 44 new sounds</a:t>
            </a:r>
          </a:p>
          <a:p>
            <a:pPr marL="45720" indent="0">
              <a:buNone/>
            </a:pPr>
            <a:r>
              <a:rPr lang="en-US" dirty="0">
                <a:latin typeface="Ink Free" panose="03080402000500000000" pitchFamily="66" charset="0"/>
              </a:rPr>
              <a:t>	Year 1 - 52 alternatives (</a:t>
            </a:r>
            <a:r>
              <a:rPr lang="en-US" dirty="0">
                <a:solidFill>
                  <a:schemeClr val="accent6">
                    <a:lumMod val="50000"/>
                  </a:schemeClr>
                </a:solidFill>
                <a:latin typeface="Ink Free" panose="03080402000500000000" pitchFamily="66" charset="0"/>
              </a:rPr>
              <a:t>flashcards</a:t>
            </a:r>
            <a:r>
              <a:rPr lang="en-US" dirty="0">
                <a:latin typeface="Ink Free" panose="03080402000500000000" pitchFamily="66" charset="0"/>
              </a:rPr>
              <a:t>)</a:t>
            </a:r>
          </a:p>
          <a:p>
            <a:pPr marL="45720" indent="0">
              <a:buNone/>
            </a:pPr>
            <a:r>
              <a:rPr lang="en-US" dirty="0">
                <a:latin typeface="Ink Free" panose="03080402000500000000" pitchFamily="66" charset="0"/>
              </a:rPr>
              <a:t>	Reception have currently learnt 15 sounds – including today</a:t>
            </a:r>
          </a:p>
          <a:p>
            <a:pPr marL="45720" indent="0">
              <a:buNone/>
            </a:pPr>
            <a:r>
              <a:rPr lang="en-US" dirty="0">
                <a:latin typeface="Ink Free" panose="03080402000500000000" pitchFamily="66" charset="0"/>
              </a:rPr>
              <a:t>	New sounds of the week are sent home each Friday</a:t>
            </a:r>
          </a:p>
          <a:p>
            <a:pPr>
              <a:buFontTx/>
              <a:buChar char="-"/>
            </a:pPr>
            <a:r>
              <a:rPr lang="en-US" dirty="0">
                <a:latin typeface="Ink Free" panose="03080402000500000000" pitchFamily="66" charset="0"/>
              </a:rPr>
              <a:t>What’s in the box? (Practise pronunciation)</a:t>
            </a:r>
          </a:p>
        </p:txBody>
      </p:sp>
      <p:sp>
        <p:nvSpPr>
          <p:cNvPr id="7" name="Title 12">
            <a:extLst>
              <a:ext uri="{FF2B5EF4-FFF2-40B4-BE49-F238E27FC236}">
                <a16:creationId xmlns:a16="http://schemas.microsoft.com/office/drawing/2014/main" id="{8B4D1E75-333D-4E89-A227-BA72395F9964}"/>
              </a:ext>
            </a:extLst>
          </p:cNvPr>
          <p:cNvSpPr>
            <a:spLocks noGrp="1"/>
          </p:cNvSpPr>
          <p:nvPr>
            <p:ph type="title"/>
          </p:nvPr>
        </p:nvSpPr>
        <p:spPr>
          <a:xfrm>
            <a:off x="405413" y="452761"/>
            <a:ext cx="11381174" cy="1006320"/>
          </a:xfrm>
        </p:spPr>
        <p:txBody>
          <a:bodyPr>
            <a:normAutofit/>
          </a:bodyPr>
          <a:lstStyle/>
          <a:p>
            <a:r>
              <a:rPr lang="en-US" sz="4000" u="sng" dirty="0">
                <a:latin typeface="Ink Free" panose="03080402000500000000" pitchFamily="66" charset="0"/>
              </a:rPr>
              <a:t>What does the phonics session look like in Reception?</a:t>
            </a:r>
          </a:p>
        </p:txBody>
      </p:sp>
      <p:pic>
        <p:nvPicPr>
          <p:cNvPr id="8" name="Picture 7">
            <a:extLst>
              <a:ext uri="{FF2B5EF4-FFF2-40B4-BE49-F238E27FC236}">
                <a16:creationId xmlns:a16="http://schemas.microsoft.com/office/drawing/2014/main" id="{EA956CBC-BB79-43A9-AB23-16472848FECF}"/>
              </a:ext>
            </a:extLst>
          </p:cNvPr>
          <p:cNvPicPr>
            <a:picLocks noChangeAspect="1"/>
          </p:cNvPicPr>
          <p:nvPr/>
        </p:nvPicPr>
        <p:blipFill>
          <a:blip r:embed="rId2"/>
          <a:stretch>
            <a:fillRect/>
          </a:stretch>
        </p:blipFill>
        <p:spPr>
          <a:xfrm>
            <a:off x="8300622" y="3820335"/>
            <a:ext cx="3774642" cy="2886744"/>
          </a:xfrm>
          <a:prstGeom prst="rect">
            <a:avLst/>
          </a:prstGeom>
        </p:spPr>
      </p:pic>
    </p:spTree>
    <p:extLst>
      <p:ext uri="{BB962C8B-B14F-4D97-AF65-F5344CB8AC3E}">
        <p14:creationId xmlns:p14="http://schemas.microsoft.com/office/powerpoint/2010/main" val="3667443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774710" y="777160"/>
            <a:ext cx="10242478" cy="5978747"/>
          </a:xfrm>
        </p:spPr>
        <p:txBody>
          <a:bodyPr>
            <a:normAutofit/>
          </a:bodyPr>
          <a:lstStyle/>
          <a:p>
            <a:pPr marL="45720" indent="0">
              <a:buNone/>
            </a:pPr>
            <a:r>
              <a:rPr lang="en-US" dirty="0">
                <a:latin typeface="Ink Free" panose="03080402000500000000" pitchFamily="66" charset="0"/>
              </a:rPr>
              <a:t>- Introducing the grapheme (</a:t>
            </a:r>
            <a:r>
              <a:rPr lang="en-US" dirty="0">
                <a:solidFill>
                  <a:schemeClr val="accent1"/>
                </a:solidFill>
                <a:latin typeface="Ink Free" panose="03080402000500000000" pitchFamily="66" charset="0"/>
              </a:rPr>
              <a:t>letter</a:t>
            </a:r>
            <a:r>
              <a:rPr lang="en-US" dirty="0">
                <a:latin typeface="Ink Free" panose="03080402000500000000" pitchFamily="66" charset="0"/>
              </a:rPr>
              <a:t>)</a:t>
            </a:r>
          </a:p>
          <a:p>
            <a:pPr marL="45720" indent="0">
              <a:buNone/>
            </a:pPr>
            <a:r>
              <a:rPr lang="en-US" dirty="0">
                <a:latin typeface="Ink Free" panose="03080402000500000000" pitchFamily="66" charset="0"/>
              </a:rPr>
              <a:t>	Associated mnemonic (</a:t>
            </a:r>
            <a:r>
              <a:rPr lang="en-US" dirty="0">
                <a:solidFill>
                  <a:schemeClr val="accent1"/>
                </a:solidFill>
                <a:latin typeface="Ink Free" panose="03080402000500000000" pitchFamily="66" charset="0"/>
              </a:rPr>
              <a:t>picture clue</a:t>
            </a:r>
            <a:r>
              <a:rPr lang="en-US" dirty="0">
                <a:latin typeface="Ink Free" panose="03080402000500000000" pitchFamily="66" charset="0"/>
              </a:rPr>
              <a:t>) and writing phrase</a:t>
            </a:r>
          </a:p>
          <a:p>
            <a:pPr marL="45720" indent="0">
              <a:buNone/>
            </a:pPr>
            <a:r>
              <a:rPr lang="en-US" dirty="0">
                <a:latin typeface="Ink Free" panose="03080402000500000000" pitchFamily="66" charset="0"/>
              </a:rPr>
              <a:t>- Oral blending (</a:t>
            </a:r>
            <a:r>
              <a:rPr lang="en-US" dirty="0">
                <a:solidFill>
                  <a:schemeClr val="accent1"/>
                </a:solidFill>
                <a:latin typeface="Ink Free" panose="03080402000500000000" pitchFamily="66" charset="0"/>
              </a:rPr>
              <a:t>robot talk</a:t>
            </a:r>
            <a:r>
              <a:rPr lang="en-US" dirty="0">
                <a:latin typeface="Ink Free" panose="03080402000500000000" pitchFamily="66" charset="0"/>
              </a:rPr>
              <a:t>)</a:t>
            </a:r>
          </a:p>
          <a:p>
            <a:pPr marL="45720" indent="0">
              <a:buNone/>
            </a:pPr>
            <a:r>
              <a:rPr lang="en-US" dirty="0">
                <a:latin typeface="Ink Free" panose="03080402000500000000" pitchFamily="66" charset="0"/>
              </a:rPr>
              <a:t>- Teacher led and independent reading (</a:t>
            </a:r>
            <a:r>
              <a:rPr lang="en-US" dirty="0">
                <a:solidFill>
                  <a:schemeClr val="accent6">
                    <a:lumMod val="50000"/>
                  </a:schemeClr>
                </a:solidFill>
                <a:latin typeface="Ink Free" panose="03080402000500000000" pitchFamily="66" charset="0"/>
              </a:rPr>
              <a:t>blending video</a:t>
            </a:r>
            <a:r>
              <a:rPr lang="en-US" dirty="0">
                <a:latin typeface="Ink Free" panose="03080402000500000000" pitchFamily="66" charset="0"/>
              </a:rPr>
              <a:t>)</a:t>
            </a:r>
          </a:p>
          <a:p>
            <a:pPr>
              <a:buFontTx/>
              <a:buChar char="-"/>
            </a:pPr>
            <a:r>
              <a:rPr lang="en-US" dirty="0">
                <a:latin typeface="Ink Free" panose="03080402000500000000" pitchFamily="66" charset="0"/>
              </a:rPr>
              <a:t>Tricky words – </a:t>
            </a:r>
            <a:r>
              <a:rPr lang="en-US" dirty="0" err="1">
                <a:latin typeface="Ink Free" panose="03080402000500000000" pitchFamily="66" charset="0"/>
              </a:rPr>
              <a:t>eg.</a:t>
            </a:r>
            <a:r>
              <a:rPr lang="en-US" dirty="0">
                <a:latin typeface="Ink Free" panose="03080402000500000000" pitchFamily="66" charset="0"/>
              </a:rPr>
              <a:t> the, said, have</a:t>
            </a:r>
          </a:p>
          <a:p>
            <a:pPr>
              <a:buFontTx/>
              <a:buChar char="-"/>
            </a:pPr>
            <a:endParaRPr lang="en-US" dirty="0">
              <a:latin typeface="Ink Free" panose="03080402000500000000" pitchFamily="66" charset="0"/>
            </a:endParaRPr>
          </a:p>
          <a:p>
            <a:pPr marL="45720" indent="0">
              <a:buNone/>
            </a:pPr>
            <a:r>
              <a:rPr lang="en-US" b="1" u="sng" dirty="0">
                <a:latin typeface="Ink Free" panose="03080402000500000000" pitchFamily="66" charset="0"/>
              </a:rPr>
              <a:t>Additional tricky words</a:t>
            </a:r>
            <a:r>
              <a:rPr lang="en-US" dirty="0">
                <a:latin typeface="Ink Free" panose="03080402000500000000" pitchFamily="66" charset="0"/>
              </a:rPr>
              <a:t> (</a:t>
            </a:r>
            <a:r>
              <a:rPr lang="en-US" dirty="0">
                <a:solidFill>
                  <a:schemeClr val="accent1"/>
                </a:solidFill>
                <a:latin typeface="Ink Free" panose="03080402000500000000" pitchFamily="66" charset="0"/>
              </a:rPr>
              <a:t>keywords</a:t>
            </a:r>
            <a:r>
              <a:rPr lang="en-US" dirty="0">
                <a:latin typeface="Ink Free" panose="03080402000500000000" pitchFamily="66" charset="0"/>
              </a:rPr>
              <a:t>)</a:t>
            </a:r>
          </a:p>
          <a:p>
            <a:pPr marL="45720" indent="0">
              <a:buNone/>
            </a:pPr>
            <a:r>
              <a:rPr lang="en-US" dirty="0">
                <a:latin typeface="Ink Free" panose="03080402000500000000" pitchFamily="66" charset="0"/>
              </a:rPr>
              <a:t>12 sets</a:t>
            </a:r>
          </a:p>
          <a:p>
            <a:pPr marL="45720" indent="0">
              <a:buNone/>
            </a:pPr>
            <a:r>
              <a:rPr lang="en-US" dirty="0">
                <a:latin typeface="Ink Free" panose="03080402000500000000" pitchFamily="66" charset="0"/>
              </a:rPr>
              <a:t>Practise at home</a:t>
            </a:r>
          </a:p>
          <a:p>
            <a:pPr marL="45720" indent="0">
              <a:buNone/>
            </a:pPr>
            <a:r>
              <a:rPr lang="en-US" dirty="0">
                <a:latin typeface="Ink Free" panose="03080402000500000000" pitchFamily="66" charset="0"/>
              </a:rPr>
              <a:t>Practise with an adult in school each Wednesday</a:t>
            </a:r>
          </a:p>
          <a:p>
            <a:pPr marL="45720" indent="0">
              <a:buNone/>
            </a:pPr>
            <a:r>
              <a:rPr lang="en-US" dirty="0">
                <a:latin typeface="Ink Free" panose="03080402000500000000" pitchFamily="66" charset="0"/>
              </a:rPr>
              <a:t>Keep track at the back of the children’s reading record</a:t>
            </a:r>
          </a:p>
          <a:p>
            <a:pPr marL="45720" indent="0">
              <a:buNone/>
            </a:pPr>
            <a:endParaRPr lang="en-US" b="1" u="sng" dirty="0">
              <a:latin typeface="Ink Free" panose="03080402000500000000" pitchFamily="66" charset="0"/>
            </a:endParaRPr>
          </a:p>
          <a:p>
            <a:pPr marL="45720" indent="0">
              <a:buNone/>
            </a:pPr>
            <a:endParaRPr lang="en-US" b="1" u="sng" dirty="0">
              <a:latin typeface="Ink Free" panose="03080402000500000000" pitchFamily="66" charset="0"/>
            </a:endParaRPr>
          </a:p>
          <a:p>
            <a:pPr marL="45720" indent="0">
              <a:buNone/>
            </a:pPr>
            <a:endParaRPr lang="en-US" b="1" u="sng" dirty="0">
              <a:latin typeface="Ink Free" panose="03080402000500000000" pitchFamily="66" charset="0"/>
            </a:endParaRPr>
          </a:p>
          <a:p>
            <a:pPr marL="45720" indent="0">
              <a:buNone/>
            </a:pPr>
            <a:endParaRPr lang="en-US" b="1" u="sng" dirty="0">
              <a:latin typeface="Ink Free" panose="03080402000500000000" pitchFamily="66" charset="0"/>
            </a:endParaRPr>
          </a:p>
        </p:txBody>
      </p:sp>
      <p:pic>
        <p:nvPicPr>
          <p:cNvPr id="7" name="Picture 6">
            <a:extLst>
              <a:ext uri="{FF2B5EF4-FFF2-40B4-BE49-F238E27FC236}">
                <a16:creationId xmlns:a16="http://schemas.microsoft.com/office/drawing/2014/main" id="{E0FA6453-B05D-41DF-A21B-FA4348672542}"/>
              </a:ext>
            </a:extLst>
          </p:cNvPr>
          <p:cNvPicPr>
            <a:picLocks noChangeAspect="1"/>
          </p:cNvPicPr>
          <p:nvPr/>
        </p:nvPicPr>
        <p:blipFill rotWithShape="1">
          <a:blip r:embed="rId2"/>
          <a:srcRect r="82345"/>
          <a:stretch/>
        </p:blipFill>
        <p:spPr>
          <a:xfrm>
            <a:off x="8425505" y="319168"/>
            <a:ext cx="789158" cy="3418332"/>
          </a:xfrm>
          <a:prstGeom prst="rect">
            <a:avLst/>
          </a:prstGeom>
        </p:spPr>
      </p:pic>
      <p:pic>
        <p:nvPicPr>
          <p:cNvPr id="8" name="Picture 7">
            <a:extLst>
              <a:ext uri="{FF2B5EF4-FFF2-40B4-BE49-F238E27FC236}">
                <a16:creationId xmlns:a16="http://schemas.microsoft.com/office/drawing/2014/main" id="{2720D828-26E6-4D01-9B6B-94C82A2573B1}"/>
              </a:ext>
            </a:extLst>
          </p:cNvPr>
          <p:cNvPicPr>
            <a:picLocks noChangeAspect="1"/>
          </p:cNvPicPr>
          <p:nvPr/>
        </p:nvPicPr>
        <p:blipFill rotWithShape="1">
          <a:blip r:embed="rId2"/>
          <a:srcRect l="73016"/>
          <a:stretch/>
        </p:blipFill>
        <p:spPr>
          <a:xfrm>
            <a:off x="9214663" y="319168"/>
            <a:ext cx="1206110" cy="3418332"/>
          </a:xfrm>
          <a:prstGeom prst="rect">
            <a:avLst/>
          </a:prstGeom>
        </p:spPr>
      </p:pic>
      <p:sp>
        <p:nvSpPr>
          <p:cNvPr id="6" name="Rectangle 5">
            <a:extLst>
              <a:ext uri="{FF2B5EF4-FFF2-40B4-BE49-F238E27FC236}">
                <a16:creationId xmlns:a16="http://schemas.microsoft.com/office/drawing/2014/main" id="{6A1F7979-D5A6-49C5-A92D-5142F6390F9D}"/>
              </a:ext>
            </a:extLst>
          </p:cNvPr>
          <p:cNvSpPr/>
          <p:nvPr/>
        </p:nvSpPr>
        <p:spPr>
          <a:xfrm>
            <a:off x="577049" y="3888419"/>
            <a:ext cx="11114842" cy="286748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676F1F86-7963-4E3B-AE36-4B0AF5DCF0ED}"/>
              </a:ext>
            </a:extLst>
          </p:cNvPr>
          <p:cNvPicPr>
            <a:picLocks noChangeAspect="1"/>
          </p:cNvPicPr>
          <p:nvPr/>
        </p:nvPicPr>
        <p:blipFill rotWithShape="1">
          <a:blip r:embed="rId3"/>
          <a:srcRect b="6047"/>
          <a:stretch/>
        </p:blipFill>
        <p:spPr>
          <a:xfrm>
            <a:off x="7846323" y="3969709"/>
            <a:ext cx="3429058" cy="2704907"/>
          </a:xfrm>
          <a:prstGeom prst="rect">
            <a:avLst/>
          </a:prstGeom>
        </p:spPr>
      </p:pic>
    </p:spTree>
    <p:extLst>
      <p:ext uri="{BB962C8B-B14F-4D97-AF65-F5344CB8AC3E}">
        <p14:creationId xmlns:p14="http://schemas.microsoft.com/office/powerpoint/2010/main" val="4166514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783588" y="997442"/>
            <a:ext cx="10242478" cy="5643055"/>
          </a:xfrm>
        </p:spPr>
        <p:txBody>
          <a:bodyPr/>
          <a:lstStyle/>
          <a:p>
            <a:pPr marL="45720" indent="0">
              <a:buNone/>
            </a:pPr>
            <a:r>
              <a:rPr lang="en-US" dirty="0">
                <a:latin typeface="Ink Free" panose="03080402000500000000" pitchFamily="66" charset="0"/>
              </a:rPr>
              <a:t>- Segmenting (</a:t>
            </a:r>
            <a:r>
              <a:rPr lang="en-US" dirty="0">
                <a:solidFill>
                  <a:schemeClr val="accent1"/>
                </a:solidFill>
                <a:latin typeface="Ink Free" panose="03080402000500000000" pitchFamily="66" charset="0"/>
              </a:rPr>
              <a:t>spelling</a:t>
            </a:r>
            <a:r>
              <a:rPr lang="en-US" dirty="0">
                <a:latin typeface="Ink Free" panose="03080402000500000000" pitchFamily="66" charset="0"/>
              </a:rPr>
              <a:t>)</a:t>
            </a:r>
          </a:p>
          <a:p>
            <a:pPr marL="45720" indent="0">
              <a:buNone/>
            </a:pPr>
            <a:r>
              <a:rPr lang="en-US" dirty="0">
                <a:latin typeface="Ink Free" panose="03080402000500000000" pitchFamily="66" charset="0"/>
              </a:rPr>
              <a:t>- Finish with an oral blending (</a:t>
            </a:r>
            <a:r>
              <a:rPr lang="en-US" dirty="0">
                <a:solidFill>
                  <a:schemeClr val="accent1"/>
                </a:solidFill>
                <a:latin typeface="Ink Free" panose="03080402000500000000" pitchFamily="66" charset="0"/>
              </a:rPr>
              <a:t>robot voice</a:t>
            </a:r>
            <a:r>
              <a:rPr lang="en-US" dirty="0">
                <a:latin typeface="Ink Free" panose="03080402000500000000" pitchFamily="66" charset="0"/>
              </a:rPr>
              <a:t>) game</a:t>
            </a:r>
          </a:p>
          <a:p>
            <a:pPr marL="45720" indent="0">
              <a:buNone/>
            </a:pPr>
            <a:endParaRPr lang="en-US" b="1" u="sng" dirty="0">
              <a:latin typeface="Ink Free" panose="03080402000500000000" pitchFamily="66" charset="0"/>
            </a:endParaRPr>
          </a:p>
          <a:p>
            <a:pPr marL="45720" indent="0">
              <a:buNone/>
            </a:pPr>
            <a:endParaRPr lang="en-US" b="1" u="sng" dirty="0">
              <a:latin typeface="Ink Free" panose="03080402000500000000" pitchFamily="66" charset="0"/>
            </a:endParaRPr>
          </a:p>
          <a:p>
            <a:pPr marL="45720" indent="0">
              <a:buNone/>
            </a:pPr>
            <a:r>
              <a:rPr lang="en-US" b="1" u="sng" dirty="0">
                <a:latin typeface="Ink Free" panose="03080402000500000000" pitchFamily="66" charset="0"/>
              </a:rPr>
              <a:t>Phonics in provision </a:t>
            </a:r>
            <a:r>
              <a:rPr lang="en-US" dirty="0">
                <a:latin typeface="Ink Free" panose="03080402000500000000" pitchFamily="66" charset="0"/>
              </a:rPr>
              <a:t>(</a:t>
            </a:r>
            <a:r>
              <a:rPr lang="en-US" dirty="0">
                <a:solidFill>
                  <a:schemeClr val="accent1"/>
                </a:solidFill>
                <a:latin typeface="Ink Free" panose="03080402000500000000" pitchFamily="66" charset="0"/>
              </a:rPr>
              <a:t>play</a:t>
            </a:r>
            <a:r>
              <a:rPr lang="en-US" dirty="0">
                <a:latin typeface="Ink Free" panose="03080402000500000000" pitchFamily="66" charset="0"/>
              </a:rPr>
              <a:t>)</a:t>
            </a:r>
          </a:p>
          <a:p>
            <a:pPr marL="45720" indent="0">
              <a:buNone/>
            </a:pPr>
            <a:r>
              <a:rPr lang="en-US" dirty="0">
                <a:latin typeface="Ink Free" panose="03080402000500000000" pitchFamily="66" charset="0"/>
              </a:rPr>
              <a:t>Adult led activities</a:t>
            </a:r>
          </a:p>
          <a:p>
            <a:pPr marL="45720" indent="0">
              <a:buNone/>
            </a:pPr>
            <a:r>
              <a:rPr lang="en-US" dirty="0">
                <a:latin typeface="Ink Free" panose="03080402000500000000" pitchFamily="66" charset="0"/>
              </a:rPr>
              <a:t>Enhancements</a:t>
            </a:r>
          </a:p>
          <a:p>
            <a:pPr marL="45720" indent="0">
              <a:buNone/>
            </a:pPr>
            <a:r>
              <a:rPr lang="en-US" dirty="0">
                <a:latin typeface="Ink Free" panose="03080402000500000000" pitchFamily="66" charset="0"/>
              </a:rPr>
              <a:t>Rainbow challenges</a:t>
            </a:r>
          </a:p>
          <a:p>
            <a:pPr marL="45720" indent="0">
              <a:buNone/>
            </a:pPr>
            <a:endParaRPr lang="en-US" b="1" u="sng" dirty="0">
              <a:latin typeface="Ink Free" panose="03080402000500000000" pitchFamily="66" charset="0"/>
            </a:endParaRPr>
          </a:p>
          <a:p>
            <a:pPr marL="45720" indent="0">
              <a:buNone/>
            </a:pPr>
            <a:endParaRPr lang="en-US" b="1" u="sng" dirty="0">
              <a:latin typeface="Ink Free" panose="03080402000500000000" pitchFamily="66" charset="0"/>
            </a:endParaRPr>
          </a:p>
        </p:txBody>
      </p:sp>
      <p:pic>
        <p:nvPicPr>
          <p:cNvPr id="4" name="Picture 3">
            <a:extLst>
              <a:ext uri="{FF2B5EF4-FFF2-40B4-BE49-F238E27FC236}">
                <a16:creationId xmlns:a16="http://schemas.microsoft.com/office/drawing/2014/main" id="{4FAB7143-66F6-4A1C-8863-BC950F9C19F5}"/>
              </a:ext>
            </a:extLst>
          </p:cNvPr>
          <p:cNvPicPr>
            <a:picLocks noChangeAspect="1"/>
          </p:cNvPicPr>
          <p:nvPr/>
        </p:nvPicPr>
        <p:blipFill>
          <a:blip r:embed="rId2"/>
          <a:stretch>
            <a:fillRect/>
          </a:stretch>
        </p:blipFill>
        <p:spPr>
          <a:xfrm>
            <a:off x="8796984" y="304429"/>
            <a:ext cx="1895475" cy="4933950"/>
          </a:xfrm>
          <a:prstGeom prst="rect">
            <a:avLst/>
          </a:prstGeom>
        </p:spPr>
      </p:pic>
    </p:spTree>
    <p:extLst>
      <p:ext uri="{BB962C8B-B14F-4D97-AF65-F5344CB8AC3E}">
        <p14:creationId xmlns:p14="http://schemas.microsoft.com/office/powerpoint/2010/main" val="2516832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a:latin typeface="Ink Free" panose="03080402000500000000" pitchFamily="66" charset="0"/>
              </a:rPr>
              <a:t>Reading</a:t>
            </a:r>
          </a:p>
        </p:txBody>
      </p:sp>
    </p:spTree>
    <p:extLst>
      <p:ext uri="{BB962C8B-B14F-4D97-AF65-F5344CB8AC3E}">
        <p14:creationId xmlns:p14="http://schemas.microsoft.com/office/powerpoint/2010/main" val="1896223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813786" y="1406001"/>
            <a:ext cx="9506372" cy="4923778"/>
          </a:xfrm>
        </p:spPr>
        <p:txBody>
          <a:bodyPr>
            <a:normAutofit/>
          </a:bodyPr>
          <a:lstStyle/>
          <a:p>
            <a:pPr marL="45720" indent="0">
              <a:buNone/>
            </a:pPr>
            <a:r>
              <a:rPr lang="en-US" dirty="0">
                <a:latin typeface="Ink Free" panose="03080402000500000000" pitchFamily="66" charset="0"/>
              </a:rPr>
              <a:t>Repeated experiences of high-quality texts with planning. 4 sessions per week:</a:t>
            </a:r>
          </a:p>
          <a:p>
            <a:pPr marL="45720" indent="0">
              <a:buNone/>
            </a:pPr>
            <a:r>
              <a:rPr lang="en-US" dirty="0">
                <a:latin typeface="Ink Free" panose="03080402000500000000" pitchFamily="66" charset="0"/>
              </a:rPr>
              <a:t>	Session 1 – Reading the text to the children including key criteria</a:t>
            </a:r>
          </a:p>
          <a:p>
            <a:pPr marL="45720" indent="0">
              <a:buNone/>
            </a:pPr>
            <a:r>
              <a:rPr lang="en-US" dirty="0">
                <a:latin typeface="Ink Free" panose="03080402000500000000" pitchFamily="66" charset="0"/>
              </a:rPr>
              <a:t>	Session 2 – Pick out the verbs, actions and joining in </a:t>
            </a:r>
          </a:p>
          <a:p>
            <a:pPr marL="45720" indent="0">
              <a:buNone/>
            </a:pPr>
            <a:r>
              <a:rPr lang="en-US" dirty="0">
                <a:latin typeface="Ink Free" panose="03080402000500000000" pitchFamily="66" charset="0"/>
              </a:rPr>
              <a:t>	Session 3 – Pick out the nouns, making sentences</a:t>
            </a:r>
          </a:p>
          <a:p>
            <a:pPr marL="45720" indent="0">
              <a:buNone/>
            </a:pPr>
            <a:r>
              <a:rPr lang="en-US" dirty="0">
                <a:latin typeface="Ink Free" panose="03080402000500000000" pitchFamily="66" charset="0"/>
              </a:rPr>
              <a:t>	Session 4 – Acting out the story</a:t>
            </a:r>
          </a:p>
          <a:p>
            <a:pPr marL="45720" indent="0">
              <a:buNone/>
            </a:pPr>
            <a:endParaRPr lang="en-US" dirty="0">
              <a:latin typeface="Ink Free" panose="03080402000500000000" pitchFamily="66" charset="0"/>
            </a:endParaRPr>
          </a:p>
          <a:p>
            <a:pPr marL="45720" indent="0">
              <a:buNone/>
            </a:pPr>
            <a:r>
              <a:rPr lang="en-US" dirty="0">
                <a:latin typeface="Ink Free" panose="03080402000500000000" pitchFamily="66" charset="0"/>
              </a:rPr>
              <a:t>Include nursery rhymes, action songs, poems and songs in each session</a:t>
            </a:r>
          </a:p>
          <a:p>
            <a:pPr marL="45720" indent="0">
              <a:buNone/>
            </a:pPr>
            <a:r>
              <a:rPr lang="en-GB" dirty="0">
                <a:latin typeface="Ink Free" panose="03080402000500000000" pitchFamily="66" charset="0"/>
              </a:rPr>
              <a:t>A copy of the book will be placed in the reading area for the children to access independently.</a:t>
            </a:r>
            <a:endParaRPr lang="en-US" b="1" u="sng" dirty="0">
              <a:latin typeface="Ink Free" panose="03080402000500000000" pitchFamily="66" charset="0"/>
            </a:endParaRPr>
          </a:p>
          <a:p>
            <a:pPr marL="45720" indent="0">
              <a:buNone/>
            </a:pPr>
            <a:endParaRPr lang="en-US" b="1" u="sng" dirty="0">
              <a:latin typeface="Ink Free" panose="03080402000500000000" pitchFamily="66" charset="0"/>
            </a:endParaRPr>
          </a:p>
        </p:txBody>
      </p:sp>
      <p:sp>
        <p:nvSpPr>
          <p:cNvPr id="4" name="Title 12">
            <a:extLst>
              <a:ext uri="{FF2B5EF4-FFF2-40B4-BE49-F238E27FC236}">
                <a16:creationId xmlns:a16="http://schemas.microsoft.com/office/drawing/2014/main" id="{C8315DE1-B7F3-40CB-8FCC-EF9DDFD3F7EC}"/>
              </a:ext>
            </a:extLst>
          </p:cNvPr>
          <p:cNvSpPr txBox="1">
            <a:spLocks/>
          </p:cNvSpPr>
          <p:nvPr/>
        </p:nvSpPr>
        <p:spPr>
          <a:xfrm>
            <a:off x="813786" y="355099"/>
            <a:ext cx="9133730" cy="903961"/>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a:lstStyle>
          <a:p>
            <a:r>
              <a:rPr lang="en-US" sz="4000" u="sng" dirty="0">
                <a:latin typeface="Ink Free" panose="03080402000500000000" pitchFamily="66" charset="0"/>
              </a:rPr>
              <a:t>Reading in Nursery</a:t>
            </a:r>
          </a:p>
        </p:txBody>
      </p:sp>
    </p:spTree>
    <p:extLst>
      <p:ext uri="{BB962C8B-B14F-4D97-AF65-F5344CB8AC3E}">
        <p14:creationId xmlns:p14="http://schemas.microsoft.com/office/powerpoint/2010/main" val="3831985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ck to School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ll fun education presentation (widescreen).potx" id="{13F266B3-3667-4715-838E-2D35384A824B}" vid="{5EC2A2B6-6A5B-436A-9EF3-6607D16C2EDB}"/>
    </a:ext>
  </a:ext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F5AFAE-B80F-42D3-94B4-729362BC1BCB}">
  <ds:schemaRefs>
    <ds:schemaRef ds:uri="http://schemas.openxmlformats.org/package/2006/metadata/core-properties"/>
    <ds:schemaRef ds:uri="http://purl.org/dc/dcmitype/"/>
    <ds:schemaRef ds:uri="http://schemas.microsoft.com/office/2006/metadata/properties"/>
    <ds:schemaRef ds:uri="http://schemas.microsoft.com/office/2006/documentManagement/types"/>
    <ds:schemaRef ds:uri="40262f94-9f35-4ac3-9a90-690165a166b7"/>
    <ds:schemaRef ds:uri="http://schemas.microsoft.com/office/infopath/2007/PartnerControls"/>
    <ds:schemaRef ds:uri="http://purl.org/dc/elements/1.1/"/>
    <ds:schemaRef ds:uri="http://purl.org/dc/terms/"/>
    <ds:schemaRef ds:uri="a4f35948-e619-41b3-aa29-22878b09cfd2"/>
    <ds:schemaRef ds:uri="http://www.w3.org/XML/1998/namespace"/>
  </ds:schemaRefs>
</ds:datastoreItem>
</file>

<file path=customXml/itemProps2.xml><?xml version="1.0" encoding="utf-8"?>
<ds:datastoreItem xmlns:ds="http://schemas.openxmlformats.org/officeDocument/2006/customXml" ds:itemID="{6CC9A7CA-BEC5-41E5-AAE1-C9D7FC518E00}">
  <ds:schemaRefs>
    <ds:schemaRef ds:uri="http://schemas.microsoft.com/sharepoint/v3/contenttype/forms"/>
  </ds:schemaRefs>
</ds:datastoreItem>
</file>

<file path=customXml/itemProps3.xml><?xml version="1.0" encoding="utf-8"?>
<ds:datastoreItem xmlns:ds="http://schemas.openxmlformats.org/officeDocument/2006/customXml" ds:itemID="{D59B8A7B-DB68-4625-86A7-7FECB4C2AE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Fall fun education presentation (widescreen)</Template>
  <TotalTime>2539</TotalTime>
  <Words>1032</Words>
  <Application>Microsoft Office PowerPoint</Application>
  <PresentationFormat>Widescreen</PresentationFormat>
  <Paragraphs>105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Cambria</vt:lpstr>
      <vt:lpstr>Ink Free</vt:lpstr>
      <vt:lpstr>Back to School 16x9</vt:lpstr>
      <vt:lpstr>Little Wandle</vt:lpstr>
      <vt:lpstr>Phonics</vt:lpstr>
      <vt:lpstr>What is phonics?</vt:lpstr>
      <vt:lpstr>Phonics in Nursery</vt:lpstr>
      <vt:lpstr>What does the phonics session look like in Reception?</vt:lpstr>
      <vt:lpstr>PowerPoint Presentation</vt:lpstr>
      <vt:lpstr>PowerPoint Presentation</vt:lpstr>
      <vt:lpstr>Reading</vt:lpstr>
      <vt:lpstr>PowerPoint Presentation</vt:lpstr>
      <vt:lpstr>PowerPoint Presentation</vt:lpstr>
      <vt:lpstr>Reading at home in Nursery</vt:lpstr>
      <vt:lpstr>Reading at home in Reception</vt:lpstr>
      <vt:lpstr>PowerPoint Presentation</vt:lpstr>
      <vt:lpstr>Managing ‘homework’ in Reception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Little Wandle</dc:title>
  <dc:creator>Jennifer O'Callaghan</dc:creator>
  <cp:lastModifiedBy>Jennifer Nicholl</cp:lastModifiedBy>
  <cp:revision>69</cp:revision>
  <cp:lastPrinted>2022-10-05T12:40:51Z</cp:lastPrinted>
  <dcterms:created xsi:type="dcterms:W3CDTF">2022-08-29T20:37:30Z</dcterms:created>
  <dcterms:modified xsi:type="dcterms:W3CDTF">2022-10-05T14:20:19Z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