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69" r:id="rId4"/>
  </p:sldMasterIdLst>
  <p:notesMasterIdLst>
    <p:notesMasterId r:id="rId6"/>
  </p:notesMasterIdLst>
  <p:sldIdLst>
    <p:sldId id="256"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69F41C-F651-4CE9-BCFF-4332AADE8AD3}" v="24" dt="2024-09-06T09:55:57.6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66E302-901B-4EC5-8063-F4475DEAA8C8}" type="datetimeFigureOut">
              <a:rPr lang="en-US" smtClean="0"/>
              <a:t>9/6/2024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6B3765-1535-41FB-A927-AAD2D1E85382}" type="slidenum">
              <a:rPr lang="en-US" smtClean="0"/>
              <a:t>‹#›</a:t>
            </a:fld>
            <a:endParaRPr lang="en-US" dirty="0"/>
          </a:p>
        </p:txBody>
      </p:sp>
    </p:spTree>
    <p:extLst>
      <p:ext uri="{BB962C8B-B14F-4D97-AF65-F5344CB8AC3E}">
        <p14:creationId xmlns:p14="http://schemas.microsoft.com/office/powerpoint/2010/main" val="3170152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CAFE9EF-BFD3-43EA-A868-783EE64D3026}" type="datetime1">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4479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5A7E8C0-DCD6-4618-824E-E5B47E37F774}" type="datetime1">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1689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2C6133B-A04A-40C7-999B-6B964B69F57E}" type="datetime1">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44820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D466FB9-D28B-49B1-96AA-2DC4A0B82672}" type="datetime1">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3479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763742-95DB-4727-9E2D-E67133874C57}" type="datetime1">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5195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8F4C757-AC18-4BD4-B58D-C09C7F56266E}" type="datetime1">
              <a:rPr lang="en-US" smtClean="0"/>
              <a:t>9/6/2024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97646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5A06CBA-D419-41FA-8B3E-D17E24A5F335}" type="datetime1">
              <a:rPr lang="en-US" smtClean="0"/>
              <a:t>9/6/2024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883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624B8EF-695A-4D91-86E6-BD3ABF986DC6}" type="datetime1">
              <a:rPr lang="en-US" smtClean="0"/>
              <a:t>9/6/2024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5903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9A1DA-1075-4AB6-9AFC-9045E23C9F15}" type="datetime1">
              <a:rPr lang="en-US" smtClean="0"/>
              <a:t>9/6/2024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2144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0423360-0F07-4AD4-AAF8-61579BDE5A02}" type="datetime1">
              <a:rPr lang="en-US" smtClean="0"/>
              <a:t>9/6/2024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62246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35D3E4-AEF6-4C0D-955F-4975ADE12833}" type="datetime1">
              <a:rPr lang="en-US" smtClean="0"/>
              <a:t>9/6/2024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7346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6B060-2D6F-430E-A017-FCCC5AF2AC19}" type="datetime1">
              <a:rPr lang="en-US" smtClean="0"/>
              <a:t>9/6/2024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2866299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6107573" y="98612"/>
            <a:ext cx="184730" cy="923330"/>
          </a:xfrm>
          <a:prstGeom prst="rect">
            <a:avLst/>
          </a:prstGeom>
          <a:noFill/>
        </p:spPr>
        <p:txBody>
          <a:bodyPr wrap="none" lIns="91440" tIns="45720" rIns="91440" bIns="45720">
            <a:spAutoFit/>
          </a:bodyPr>
          <a:lstStyle/>
          <a:p>
            <a:pPr algn="ctr"/>
            <a:endParaRPr lang="en-US" sz="5400" b="0" cap="none" spc="0" dirty="0">
              <a:ln w="0"/>
              <a:solidFill>
                <a:schemeClr val="tx1"/>
              </a:solidFill>
              <a:effectLst>
                <a:outerShdw blurRad="38100" dist="19050" dir="2700000" algn="tl" rotWithShape="0">
                  <a:schemeClr val="dk1">
                    <a:alpha val="40000"/>
                  </a:schemeClr>
                </a:outerShdw>
              </a:effectLst>
              <a:latin typeface="Sassoon Infant Rg" panose="02000503030000020003" pitchFamily="50" charset="0"/>
              <a:ea typeface="Sassoon Infant Rg" panose="02000503030000020003" pitchFamily="50"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492522087"/>
              </p:ext>
            </p:extLst>
          </p:nvPr>
        </p:nvGraphicFramePr>
        <p:xfrm>
          <a:off x="380803" y="742456"/>
          <a:ext cx="4296069" cy="5845439"/>
        </p:xfrm>
        <a:graphic>
          <a:graphicData uri="http://schemas.openxmlformats.org/drawingml/2006/table">
            <a:tbl>
              <a:tblPr firstRow="1" bandRow="1">
                <a:tableStyleId>{93296810-A885-4BE3-A3E7-6D5BEEA58F35}</a:tableStyleId>
              </a:tblPr>
              <a:tblGrid>
                <a:gridCol w="1024860">
                  <a:extLst>
                    <a:ext uri="{9D8B030D-6E8A-4147-A177-3AD203B41FA5}">
                      <a16:colId xmlns:a16="http://schemas.microsoft.com/office/drawing/2014/main" val="1614651635"/>
                    </a:ext>
                  </a:extLst>
                </a:gridCol>
                <a:gridCol w="3271209">
                  <a:extLst>
                    <a:ext uri="{9D8B030D-6E8A-4147-A177-3AD203B41FA5}">
                      <a16:colId xmlns:a16="http://schemas.microsoft.com/office/drawing/2014/main" val="578047533"/>
                    </a:ext>
                  </a:extLst>
                </a:gridCol>
              </a:tblGrid>
              <a:tr h="405290">
                <a:tc gridSpan="2">
                  <a:txBody>
                    <a:bodyPr/>
                    <a:lstStyle/>
                    <a:p>
                      <a:pPr algn="ctr"/>
                      <a:r>
                        <a:rPr lang="en-US" sz="1600" dirty="0">
                          <a:latin typeface="Century Gothic" panose="020B0502020202020204" pitchFamily="34" charset="0"/>
                        </a:rPr>
                        <a:t>Vocabulary</a:t>
                      </a:r>
                      <a:endParaRPr lang="en-GB" sz="160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GB" dirty="0"/>
                    </a:p>
                  </a:txBody>
                  <a:tcPr/>
                </a:tc>
                <a:extLst>
                  <a:ext uri="{0D108BD9-81ED-4DB2-BD59-A6C34878D82A}">
                    <a16:rowId xmlns:a16="http://schemas.microsoft.com/office/drawing/2014/main" val="4091959323"/>
                  </a:ext>
                </a:extLst>
              </a:tr>
              <a:tr h="552885">
                <a:tc>
                  <a:txBody>
                    <a:bodyPr/>
                    <a:lstStyle/>
                    <a:p>
                      <a:r>
                        <a:rPr lang="en-US" sz="1050" dirty="0">
                          <a:latin typeface="Century Gothic" panose="020B0502020202020204" pitchFamily="34" charset="0"/>
                          <a:ea typeface="Sassoon Infant Rg" panose="02000503030000020003" pitchFamily="50" charset="0"/>
                        </a:rPr>
                        <a:t>Climate</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a:latin typeface="Century Gothic" panose="020B0502020202020204" pitchFamily="34" charset="0"/>
                          <a:ea typeface="Sassoon Infant Rg" panose="02000503030000020003" pitchFamily="50" charset="0"/>
                        </a:rPr>
                        <a:t>The general weather pattern over a long period of time. </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6570407"/>
                  </a:ext>
                </a:extLst>
              </a:tr>
              <a:tr h="566956">
                <a:tc>
                  <a:txBody>
                    <a:bodyPr/>
                    <a:lstStyle/>
                    <a:p>
                      <a:r>
                        <a:rPr lang="en-US" sz="1050" dirty="0">
                          <a:latin typeface="Century Gothic" panose="020B0502020202020204" pitchFamily="34" charset="0"/>
                          <a:ea typeface="Sassoon Infant Rg" panose="02000503030000020003" pitchFamily="50" charset="0"/>
                        </a:rPr>
                        <a:t>Biomes</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a:latin typeface="Century Gothic" panose="020B0502020202020204" pitchFamily="34" charset="0"/>
                          <a:ea typeface="Sassoon Infant Rg" panose="02000503030000020003" pitchFamily="50" charset="0"/>
                        </a:rPr>
                        <a:t>An area which is classified according to the species that live in that location.</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9379662"/>
                  </a:ext>
                </a:extLst>
              </a:tr>
              <a:tr h="524524">
                <a:tc>
                  <a:txBody>
                    <a:bodyPr/>
                    <a:lstStyle/>
                    <a:p>
                      <a:r>
                        <a:rPr lang="en-US" sz="1050" dirty="0">
                          <a:latin typeface="Century Gothic" panose="020B0502020202020204" pitchFamily="34" charset="0"/>
                          <a:ea typeface="Sassoon Infant Rg" panose="02000503030000020003" pitchFamily="50" charset="0"/>
                        </a:rPr>
                        <a:t>Region</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a:latin typeface="Century Gothic" panose="020B0502020202020204" pitchFamily="34" charset="0"/>
                          <a:ea typeface="Sassoon Infant Rg" panose="02000503030000020003" pitchFamily="50" charset="0"/>
                        </a:rPr>
                        <a:t>An area, especially part of the country or the world that has common features.</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0748779"/>
                  </a:ext>
                </a:extLst>
              </a:tr>
              <a:tr h="551603">
                <a:tc>
                  <a:txBody>
                    <a:bodyPr/>
                    <a:lstStyle/>
                    <a:p>
                      <a:r>
                        <a:rPr lang="en-US" sz="1050" dirty="0">
                          <a:latin typeface="Century Gothic" panose="020B0502020202020204" pitchFamily="34" charset="0"/>
                          <a:ea typeface="Sassoon Infant Rg" panose="02000503030000020003" pitchFamily="50" charset="0"/>
                        </a:rPr>
                        <a:t>Terrain</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a:latin typeface="Century Gothic" panose="020B0502020202020204" pitchFamily="34" charset="0"/>
                          <a:ea typeface="Sassoon Infant Rg" panose="02000503030000020003" pitchFamily="50" charset="0"/>
                        </a:rPr>
                        <a:t>An area of land that has different physical features.</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1574391"/>
                  </a:ext>
                </a:extLst>
              </a:tr>
              <a:tr h="404326">
                <a:tc>
                  <a:txBody>
                    <a:bodyPr/>
                    <a:lstStyle/>
                    <a:p>
                      <a:r>
                        <a:rPr lang="en-US" sz="1050" dirty="0">
                          <a:latin typeface="Century Gothic" panose="020B0502020202020204" pitchFamily="34" charset="0"/>
                          <a:ea typeface="Sassoon Infant Rg" panose="02000503030000020003" pitchFamily="50" charset="0"/>
                        </a:rPr>
                        <a:t>Wetlands</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a:latin typeface="Century Gothic" panose="020B0502020202020204" pitchFamily="34" charset="0"/>
                          <a:ea typeface="Sassoon Infant Rg" panose="02000503030000020003" pitchFamily="50" charset="0"/>
                        </a:rPr>
                        <a:t>A place in which the land is covered by water, either permanently or seasonally.</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9286205"/>
                  </a:ext>
                </a:extLst>
              </a:tr>
              <a:tr h="490626">
                <a:tc>
                  <a:txBody>
                    <a:bodyPr/>
                    <a:lstStyle/>
                    <a:p>
                      <a:r>
                        <a:rPr lang="en-US" sz="1050" dirty="0">
                          <a:latin typeface="Century Gothic" panose="020B0502020202020204" pitchFamily="34" charset="0"/>
                          <a:ea typeface="Sassoon Infant Rg" panose="02000503030000020003" pitchFamily="50" charset="0"/>
                        </a:rPr>
                        <a:t>Latitude</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a:latin typeface="Century Gothic" panose="020B0502020202020204" pitchFamily="34" charset="0"/>
                          <a:ea typeface="Sassoon Infant Rg" panose="02000503030000020003" pitchFamily="50" charset="0"/>
                        </a:rPr>
                        <a:t>This measures the distance north or south of the equator.</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3414634"/>
                  </a:ext>
                </a:extLst>
              </a:tr>
              <a:tr h="490626">
                <a:tc>
                  <a:txBody>
                    <a:bodyPr/>
                    <a:lstStyle/>
                    <a:p>
                      <a:r>
                        <a:rPr lang="en-US" sz="1050" dirty="0">
                          <a:latin typeface="Century Gothic" panose="020B0502020202020204" pitchFamily="34" charset="0"/>
                          <a:ea typeface="Sassoon Infant Rg" panose="02000503030000020003" pitchFamily="50" charset="0"/>
                        </a:rPr>
                        <a:t>Longitude</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a:latin typeface="Century Gothic" panose="020B0502020202020204" pitchFamily="34" charset="0"/>
                          <a:ea typeface="Sassoon Infant Rg" panose="02000503030000020003" pitchFamily="50" charset="0"/>
                        </a:rPr>
                        <a:t>This measures the distance east or west of the equator.</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2933632"/>
                  </a:ext>
                </a:extLst>
              </a:tr>
              <a:tr h="379571">
                <a:tc>
                  <a:txBody>
                    <a:bodyPr/>
                    <a:lstStyle/>
                    <a:p>
                      <a:r>
                        <a:rPr lang="en-US" sz="1050" dirty="0">
                          <a:latin typeface="Century Gothic" panose="020B0502020202020204" pitchFamily="34" charset="0"/>
                          <a:ea typeface="Sassoon Infant Rg" panose="02000503030000020003" pitchFamily="50" charset="0"/>
                        </a:rPr>
                        <a:t>Vegetation</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a:latin typeface="Century Gothic" panose="020B0502020202020204" pitchFamily="34" charset="0"/>
                          <a:ea typeface="Sassoon Infant Rg" panose="02000503030000020003" pitchFamily="50" charset="0"/>
                        </a:rPr>
                        <a:t>The ground cover provided by plants.</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3732996"/>
                  </a:ext>
                </a:extLst>
              </a:tr>
              <a:tr h="490626">
                <a:tc>
                  <a:txBody>
                    <a:bodyPr/>
                    <a:lstStyle/>
                    <a:p>
                      <a:r>
                        <a:rPr lang="en-US" sz="1050" dirty="0">
                          <a:latin typeface="Century Gothic" panose="020B0502020202020204" pitchFamily="34" charset="0"/>
                          <a:ea typeface="Sassoon Infant Rg" panose="02000503030000020003" pitchFamily="50" charset="0"/>
                        </a:rPr>
                        <a:t>County</a:t>
                      </a:r>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a:latin typeface="Century Gothic" panose="020B0502020202020204" pitchFamily="34" charset="0"/>
                          <a:ea typeface="Sassoon Infant Rg" panose="02000503030000020003" pitchFamily="50" charset="0"/>
                        </a:rPr>
                        <a:t>A county</a:t>
                      </a:r>
                      <a:r>
                        <a:rPr lang="en-GB" sz="1050" dirty="0">
                          <a:latin typeface="Century Gothic" panose="020B0502020202020204" pitchFamily="34" charset="0"/>
                          <a:ea typeface="Sassoon Infant Rg" panose="02000503030000020003" pitchFamily="50" charset="0"/>
                        </a:rPr>
                        <a:t> is a territorial division of some countries, usually forming a local government.</a:t>
                      </a:r>
                      <a:endParaRPr lang="en-US"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607296"/>
                  </a:ext>
                </a:extLst>
              </a:tr>
              <a:tr h="490626">
                <a:tc>
                  <a:txBody>
                    <a:bodyPr/>
                    <a:lstStyle/>
                    <a:p>
                      <a:r>
                        <a:rPr lang="en-GB" sz="1050" dirty="0">
                          <a:latin typeface="Century Gothic" panose="020B0502020202020204" pitchFamily="34" charset="0"/>
                          <a:ea typeface="Sassoon Infant Rg" panose="02000503030000020003" pitchFamily="50" charset="0"/>
                        </a:rPr>
                        <a:t>Contour 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dirty="0">
                          <a:latin typeface="Century Gothic" panose="020B0502020202020204" pitchFamily="34" charset="0"/>
                          <a:ea typeface="Sassoon Infant Rg" panose="02000503030000020003" pitchFamily="50" charset="0"/>
                        </a:rPr>
                        <a:t>Lines on a map that show the lands height above sea level.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0744235"/>
                  </a:ext>
                </a:extLst>
              </a:tr>
              <a:tr h="490626">
                <a:tc>
                  <a:txBody>
                    <a:bodyPr/>
                    <a:lstStyle/>
                    <a:p>
                      <a:endParaRPr lang="en-GB"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5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5911207"/>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106734212"/>
              </p:ext>
            </p:extLst>
          </p:nvPr>
        </p:nvGraphicFramePr>
        <p:xfrm>
          <a:off x="5034259" y="4436974"/>
          <a:ext cx="6578353" cy="2150921"/>
        </p:xfrm>
        <a:graphic>
          <a:graphicData uri="http://schemas.openxmlformats.org/drawingml/2006/table">
            <a:tbl>
              <a:tblPr firstRow="1" bandRow="1">
                <a:tableStyleId>{5C22544A-7EE6-4342-B048-85BDC9FD1C3A}</a:tableStyleId>
              </a:tblPr>
              <a:tblGrid>
                <a:gridCol w="6578353">
                  <a:extLst>
                    <a:ext uri="{9D8B030D-6E8A-4147-A177-3AD203B41FA5}">
                      <a16:colId xmlns:a16="http://schemas.microsoft.com/office/drawing/2014/main" val="1145925242"/>
                    </a:ext>
                  </a:extLst>
                </a:gridCol>
              </a:tblGrid>
              <a:tr h="350940">
                <a:tc>
                  <a:txBody>
                    <a:bodyPr/>
                    <a:lstStyle/>
                    <a:p>
                      <a:pPr algn="ctr"/>
                      <a:r>
                        <a:rPr lang="en-US" sz="1600" dirty="0">
                          <a:latin typeface="Century Gothic" panose="020B0502020202020204" pitchFamily="34" charset="0"/>
                          <a:ea typeface="Sassoon Infant Rg" panose="02000503030000020003" pitchFamily="50" charset="0"/>
                        </a:rPr>
                        <a:t>Sticky Learning </a:t>
                      </a:r>
                      <a:endParaRPr lang="en-GB" sz="160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81460062"/>
                  </a:ext>
                </a:extLst>
              </a:tr>
              <a:tr h="314864">
                <a:tc>
                  <a:txBody>
                    <a:bodyPr/>
                    <a:lstStyle/>
                    <a:p>
                      <a:pPr algn="ctr"/>
                      <a:r>
                        <a:rPr lang="en-US" sz="1200" dirty="0">
                          <a:latin typeface="Century Gothic" panose="020B0502020202020204" pitchFamily="34" charset="0"/>
                          <a:ea typeface="Sassoon Infant Rg" panose="02000503030000020003" pitchFamily="50" charset="0"/>
                        </a:rPr>
                        <a:t>To know and locate different countries of the UK.</a:t>
                      </a:r>
                      <a:endParaRPr lang="en-GB" sz="120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5725198"/>
                  </a:ext>
                </a:extLst>
              </a:tr>
              <a:tr h="305081">
                <a:tc>
                  <a:txBody>
                    <a:bodyPr/>
                    <a:lstStyle/>
                    <a:p>
                      <a:pPr algn="ctr"/>
                      <a:r>
                        <a:rPr lang="en-US" sz="1200" dirty="0">
                          <a:latin typeface="Century Gothic" panose="020B0502020202020204" pitchFamily="34" charset="0"/>
                          <a:ea typeface="Sassoon Infant Rg" panose="02000503030000020003" pitchFamily="50" charset="0"/>
                        </a:rPr>
                        <a:t>To know that within the UK there are different climate zones, depending on the region or country.</a:t>
                      </a:r>
                      <a:endParaRPr lang="en-GB" sz="120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5258799"/>
                  </a:ext>
                </a:extLst>
              </a:tr>
              <a:tr h="340563">
                <a:tc>
                  <a:txBody>
                    <a:bodyPr/>
                    <a:lstStyle/>
                    <a:p>
                      <a:pPr algn="ctr"/>
                      <a:r>
                        <a:rPr lang="en-US" sz="1200" dirty="0">
                          <a:latin typeface="Century Gothic" panose="020B0502020202020204" pitchFamily="34" charset="0"/>
                          <a:ea typeface="Sassoon Infant Rg" panose="02000503030000020003" pitchFamily="50" charset="0"/>
                        </a:rPr>
                        <a:t>To know about the different vegetation across the UK.</a:t>
                      </a:r>
                      <a:endParaRPr lang="en-GB" sz="120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9462716"/>
                  </a:ext>
                </a:extLst>
              </a:tr>
              <a:tr h="343677">
                <a:tc>
                  <a:txBody>
                    <a:bodyPr/>
                    <a:lstStyle/>
                    <a:p>
                      <a:pPr algn="ctr"/>
                      <a:r>
                        <a:rPr lang="en-US" sz="1200" dirty="0">
                          <a:latin typeface="Century Gothic" panose="020B0502020202020204" pitchFamily="34" charset="0"/>
                          <a:ea typeface="Sassoon Infant Rg" panose="02000503030000020003" pitchFamily="50" charset="0"/>
                        </a:rPr>
                        <a:t>To know how to apply map reading skills to locate counties and countries of the UK.</a:t>
                      </a:r>
                      <a:endParaRPr lang="en-GB" sz="120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0909709"/>
                  </a:ext>
                </a:extLst>
              </a:tr>
              <a:tr h="343677">
                <a:tc>
                  <a:txBody>
                    <a:bodyPr/>
                    <a:lstStyle/>
                    <a:p>
                      <a:pPr algn="ctr"/>
                      <a:r>
                        <a:rPr lang="en-US" sz="1200" dirty="0">
                          <a:latin typeface="Century Gothic" panose="020B0502020202020204" pitchFamily="34" charset="0"/>
                          <a:ea typeface="Sassoon Infant Rg" panose="02000503030000020003" pitchFamily="50" charset="0"/>
                        </a:rPr>
                        <a:t>To know how to use an atlas and digital mapping (Goggle maps)</a:t>
                      </a:r>
                      <a:endParaRPr lang="en-GB" sz="1200" dirty="0">
                        <a:latin typeface="Century Gothic" panose="020B0502020202020204" pitchFamily="34" charset="0"/>
                        <a:ea typeface="Sassoon Infant Rg" panose="0200050303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6353427"/>
                  </a:ext>
                </a:extLst>
              </a:tr>
            </a:tbl>
          </a:graphicData>
        </a:graphic>
      </p:graphicFrame>
      <p:sp>
        <p:nvSpPr>
          <p:cNvPr id="2" name="Rectangle 1"/>
          <p:cNvSpPr/>
          <p:nvPr/>
        </p:nvSpPr>
        <p:spPr>
          <a:xfrm>
            <a:off x="3719669" y="133350"/>
            <a:ext cx="4661854" cy="646331"/>
          </a:xfrm>
          <a:prstGeom prst="rect">
            <a:avLst/>
          </a:prstGeom>
          <a:noFill/>
        </p:spPr>
        <p:txBody>
          <a:bodyPr wrap="none" lIns="91440" tIns="45720" rIns="91440" bIns="45720">
            <a:spAutoFit/>
          </a:bodyPr>
          <a:lstStyle/>
          <a:p>
            <a:pPr algn="ctr"/>
            <a:r>
              <a:rPr lang="en-US" sz="3600" dirty="0">
                <a:ln w="0"/>
                <a:solidFill>
                  <a:srgbClr val="0070C0"/>
                </a:solidFill>
                <a:effectLst>
                  <a:outerShdw blurRad="38100" dist="25400" dir="5400000" algn="ctr" rotWithShape="0">
                    <a:srgbClr val="6E747A">
                      <a:alpha val="43000"/>
                    </a:srgbClr>
                  </a:outerShdw>
                </a:effectLst>
                <a:latin typeface="Century Gothic" panose="020B0502020202020204" pitchFamily="34" charset="0"/>
              </a:rPr>
              <a:t>My Country - The UK</a:t>
            </a:r>
            <a:endParaRPr lang="en-US" sz="3600" b="0" cap="none" spc="0" dirty="0">
              <a:ln w="0"/>
              <a:solidFill>
                <a:srgbClr val="0070C0"/>
              </a:solidFill>
              <a:effectLst>
                <a:outerShdw blurRad="38100" dist="25400" dir="5400000" algn="ctr" rotWithShape="0">
                  <a:srgbClr val="6E747A">
                    <a:alpha val="43000"/>
                  </a:srgbClr>
                </a:outerShdw>
              </a:effectLst>
              <a:latin typeface="Century Gothic" panose="020B0502020202020204" pitchFamily="34" charset="0"/>
            </a:endParaRPr>
          </a:p>
        </p:txBody>
      </p:sp>
      <p:sp>
        <p:nvSpPr>
          <p:cNvPr id="10" name="Rectangle 9"/>
          <p:cNvSpPr/>
          <p:nvPr/>
        </p:nvSpPr>
        <p:spPr>
          <a:xfrm>
            <a:off x="276225" y="123236"/>
            <a:ext cx="11687175" cy="6601414"/>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C2761247-A8D0-C9EE-605C-00039AE270E3}"/>
              </a:ext>
            </a:extLst>
          </p:cNvPr>
          <p:cNvSpPr txBox="1"/>
          <p:nvPr/>
        </p:nvSpPr>
        <p:spPr>
          <a:xfrm>
            <a:off x="5077462" y="690351"/>
            <a:ext cx="6885938"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latin typeface="Century Gothic"/>
              </a:rPr>
              <a:t>This Geography topic will be focusing on our country – The UK. We</a:t>
            </a:r>
            <a:r>
              <a:rPr lang="en-US" sz="1200" dirty="0">
                <a:latin typeface="Century Gothic" panose="020B0502020202020204" pitchFamily="34" charset="0"/>
              </a:rPr>
              <a:t> will be learning about the different geographical regions and identifying what makes each region ‘unique’. They will learn about the different biomes, climate zones, vegetation belts, rivers and mountains of the UK. We will also be exploring our country on different maps.</a:t>
            </a:r>
          </a:p>
        </p:txBody>
      </p:sp>
      <p:pic>
        <p:nvPicPr>
          <p:cNvPr id="1030" name="Picture 6" descr="Physical Geography of the UK - UK Landscapes - Internet Geography">
            <a:extLst>
              <a:ext uri="{FF2B5EF4-FFF2-40B4-BE49-F238E27FC236}">
                <a16:creationId xmlns:a16="http://schemas.microsoft.com/office/drawing/2014/main" id="{134DABDE-7624-4966-8ACB-1FE0471BF1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4107" y="1545972"/>
            <a:ext cx="1933390" cy="281125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UK Grid Reference Map | Teaching Resources">
            <a:extLst>
              <a:ext uri="{FF2B5EF4-FFF2-40B4-BE49-F238E27FC236}">
                <a16:creationId xmlns:a16="http://schemas.microsoft.com/office/drawing/2014/main" id="{6E769AE0-6556-4E2F-9CFE-1ADF5468EB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4834"/>
          <a:stretch/>
        </p:blipFill>
        <p:spPr bwMode="auto">
          <a:xfrm>
            <a:off x="4687913" y="1786647"/>
            <a:ext cx="2725366" cy="215092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Mapping Skills 5: Contour Lines - Eskola">
            <a:extLst>
              <a:ext uri="{FF2B5EF4-FFF2-40B4-BE49-F238E27FC236}">
                <a16:creationId xmlns:a16="http://schemas.microsoft.com/office/drawing/2014/main" id="{CEBBD6B8-E08D-2887-A89F-CC512FB5E41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1393" r="2691"/>
          <a:stretch/>
        </p:blipFill>
        <p:spPr bwMode="auto">
          <a:xfrm>
            <a:off x="9469871" y="2293678"/>
            <a:ext cx="2441155" cy="1420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750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7F276B7A1FF74FAA0B0CE244C44C66" ma:contentTypeVersion="15" ma:contentTypeDescription="Create a new document." ma:contentTypeScope="" ma:versionID="74b822ea86559e02a3af6e2a99722148">
  <xsd:schema xmlns:xsd="http://www.w3.org/2001/XMLSchema" xmlns:xs="http://www.w3.org/2001/XMLSchema" xmlns:p="http://schemas.microsoft.com/office/2006/metadata/properties" xmlns:ns2="a0fe42ba-62cf-41b2-9839-6e9a392d1128" xmlns:ns3="51f39f64-2728-41ab-bcdc-291134f71fd5" targetNamespace="http://schemas.microsoft.com/office/2006/metadata/properties" ma:root="true" ma:fieldsID="b847654004e9b8d1053b280c46ee5d8c" ns2:_="" ns3:_="">
    <xsd:import namespace="a0fe42ba-62cf-41b2-9839-6e9a392d1128"/>
    <xsd:import namespace="51f39f64-2728-41ab-bcdc-291134f71fd5"/>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fe42ba-62cf-41b2-9839-6e9a392d11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239f32e-7713-4311-9e8c-0c662724b784"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1f39f64-2728-41ab-bcdc-291134f71fd5"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24a3769-9cae-4a84-8737-8c9118f3fade}" ma:internalName="TaxCatchAll" ma:showField="CatchAllData" ma:web="51f39f64-2728-41ab-bcdc-291134f71fd5">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0fe42ba-62cf-41b2-9839-6e9a392d1128">
      <Terms xmlns="http://schemas.microsoft.com/office/infopath/2007/PartnerControls"/>
    </lcf76f155ced4ddcb4097134ff3c332f>
    <TaxCatchAll xmlns="51f39f64-2728-41ab-bcdc-291134f71fd5" xsi:nil="true"/>
  </documentManagement>
</p:properties>
</file>

<file path=customXml/itemProps1.xml><?xml version="1.0" encoding="utf-8"?>
<ds:datastoreItem xmlns:ds="http://schemas.openxmlformats.org/officeDocument/2006/customXml" ds:itemID="{C01A63A7-F9CE-41FB-A9F6-93C78A69BA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fe42ba-62cf-41b2-9839-6e9a392d1128"/>
    <ds:schemaRef ds:uri="51f39f64-2728-41ab-bcdc-291134f71f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76CE1C2-24FF-4125-B61C-AD39973FCD09}">
  <ds:schemaRefs>
    <ds:schemaRef ds:uri="http://schemas.microsoft.com/sharepoint/v3/contenttype/forms"/>
  </ds:schemaRefs>
</ds:datastoreItem>
</file>

<file path=customXml/itemProps3.xml><?xml version="1.0" encoding="utf-8"?>
<ds:datastoreItem xmlns:ds="http://schemas.openxmlformats.org/officeDocument/2006/customXml" ds:itemID="{5AF23494-F630-4E01-81EA-AA2F2975971E}">
  <ds:schemaRefs>
    <ds:schemaRef ds:uri="http://purl.org/dc/terms/"/>
    <ds:schemaRef ds:uri="http://www.w3.org/XML/1998/namespace"/>
    <ds:schemaRef ds:uri="http://schemas.microsoft.com/office/2006/documentManagement/types"/>
    <ds:schemaRef ds:uri="http://purl.org/dc/elements/1.1/"/>
    <ds:schemaRef ds:uri="a0fe42ba-62cf-41b2-9839-6e9a392d1128"/>
    <ds:schemaRef ds:uri="http://purl.org/dc/dcmitype/"/>
    <ds:schemaRef ds:uri="51f39f64-2728-41ab-bcdc-291134f71fd5"/>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0</TotalTime>
  <Words>278</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Sassoon Infant Rg</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23</cp:revision>
  <dcterms:created xsi:type="dcterms:W3CDTF">2021-12-30T13:28:56Z</dcterms:created>
  <dcterms:modified xsi:type="dcterms:W3CDTF">2024-09-06T09:56:38Z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0x010100337F276B7A1FF74FAA0B0CE244C44C66</vt:lpwstr>
  </property>
  <property fmtid="{D5CDD505-2E9C-101B-9397-08002B2CF9AE}" pid="3" name="MediaServiceImageTags">
    <vt:lpwstr/>
  </property>
</Properties>
</file>